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71" r:id="rId15"/>
    <p:sldId id="268" r:id="rId16"/>
    <p:sldId id="269"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Raleway"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ExRxMVf04WFH9hkn/lfteb6xa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0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79632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4461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16"/>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16"/>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16"/>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16"/>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 name="Google Shape;14;p16"/>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cxnSp>
        <p:nvCxnSpPr>
          <p:cNvPr id="58" name="Google Shape;58;p25"/>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9" name="Google Shape;59;p2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0" name="Google Shape;60;p25"/>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1" name="Google Shape;61;p2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cxnSp>
        <p:nvCxnSpPr>
          <p:cNvPr id="63" name="Google Shape;63;p26"/>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4" name="Google Shape;64;p26"/>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5" name="Google Shape;65;p26"/>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p26"/>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7" name="Google Shape;67;p2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
        <p:cNvGrpSpPr/>
        <p:nvPr/>
      </p:nvGrpSpPr>
      <p:grpSpPr>
        <a:xfrm>
          <a:off x="0" y="0"/>
          <a:ext cx="0" cy="0"/>
          <a:chOff x="0" y="0"/>
          <a:chExt cx="0" cy="0"/>
        </a:xfrm>
      </p:grpSpPr>
      <p:sp>
        <p:nvSpPr>
          <p:cNvPr id="17" name="Google Shape;17;p17"/>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 name="Google Shape;18;p17"/>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17"/>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20" name="Google Shape;20;p17"/>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1" name="Google Shape;21;p17"/>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22" name="Google Shape;22;p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cxnSp>
        <p:nvCxnSpPr>
          <p:cNvPr id="26" name="Google Shape;26;p19"/>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27" name="Google Shape;27;p19"/>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8" name="Google Shape;28;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cxnSp>
        <p:nvCxnSpPr>
          <p:cNvPr id="30" name="Google Shape;30;p20"/>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31" name="Google Shape;31;p20"/>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32" name="Google Shape;32;p20"/>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3" name="Google Shape;33;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cxnSp>
        <p:nvCxnSpPr>
          <p:cNvPr id="35" name="Google Shape;35;p21"/>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6" name="Google Shape;36;p21"/>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7" name="Google Shape;37;p2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8" name="Google Shape;38;p2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 name="Google Shape;39;p2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cxnSp>
        <p:nvCxnSpPr>
          <p:cNvPr id="42" name="Google Shape;42;p22"/>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43" name="Google Shape;43;p22"/>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44" name="Google Shape;44;p2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5" name="Google Shape;45;p22"/>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6" name="Google Shape;46;p22"/>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7" name="Google Shape;47;p22"/>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8" name="Google Shape;48;p2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1" name="Google Shape;51;p2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cxnSp>
        <p:nvCxnSpPr>
          <p:cNvPr id="53" name="Google Shape;53;p2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4" name="Google Shape;54;p24"/>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5" name="Google Shape;55;p24"/>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6" name="Google Shape;56;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accen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7" name="Google Shape;7;p15"/>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21920" y="630225"/>
            <a:ext cx="8868399" cy="17825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 dirty="0"/>
              <a:t>Climate Fintech Funding Blocks App</a:t>
            </a:r>
            <a:endParaRPr dirty="0"/>
          </a:p>
        </p:txBody>
      </p:sp>
      <p:sp>
        <p:nvSpPr>
          <p:cNvPr id="73" name="Google Shape;73;p1"/>
          <p:cNvSpPr txBox="1">
            <a:spLocks noGrp="1"/>
          </p:cNvSpPr>
          <p:nvPr>
            <p:ph type="subTitle" idx="1"/>
          </p:nvPr>
        </p:nvSpPr>
        <p:spPr>
          <a:xfrm>
            <a:off x="541020" y="3655576"/>
            <a:ext cx="8180747" cy="82457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b="1"/>
              <a:t>Decentralised fundraising for Transparent Actions</a:t>
            </a:r>
            <a:endParaRPr sz="2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9"/>
          <p:cNvSpPr txBox="1">
            <a:spLocks noGrp="1"/>
          </p:cNvSpPr>
          <p:nvPr>
            <p:ph type="title"/>
          </p:nvPr>
        </p:nvSpPr>
        <p:spPr>
          <a:xfrm>
            <a:off x="324600" y="538800"/>
            <a:ext cx="8494800" cy="42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000"/>
              </a:spcAft>
              <a:buSzPts val="4800"/>
              <a:buNone/>
            </a:pPr>
            <a:r>
              <a:rPr lang="en" sz="3600">
                <a:solidFill>
                  <a:schemeClr val="accent5"/>
                </a:solidFill>
              </a:rPr>
              <a:t>How it works?</a:t>
            </a:r>
            <a:endParaRPr sz="1800" b="0">
              <a:latin typeface="Montserrat"/>
              <a:ea typeface="Montserrat"/>
              <a:cs typeface="Montserrat"/>
              <a:sym typeface="Montserrat"/>
            </a:endParaRPr>
          </a:p>
        </p:txBody>
      </p:sp>
      <p:sp>
        <p:nvSpPr>
          <p:cNvPr id="123" name="Google Shape;123;p9"/>
          <p:cNvSpPr/>
          <p:nvPr/>
        </p:nvSpPr>
        <p:spPr>
          <a:xfrm>
            <a:off x="4374900" y="1211975"/>
            <a:ext cx="394200" cy="394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9"/>
          <p:cNvSpPr/>
          <p:nvPr/>
        </p:nvSpPr>
        <p:spPr>
          <a:xfrm>
            <a:off x="4374900" y="1916175"/>
            <a:ext cx="394200" cy="394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9"/>
          <p:cNvSpPr/>
          <p:nvPr/>
        </p:nvSpPr>
        <p:spPr>
          <a:xfrm>
            <a:off x="4374900" y="2620375"/>
            <a:ext cx="394200" cy="394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9"/>
          <p:cNvSpPr/>
          <p:nvPr/>
        </p:nvSpPr>
        <p:spPr>
          <a:xfrm>
            <a:off x="4374900" y="3324575"/>
            <a:ext cx="394200" cy="394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9"/>
          <p:cNvSpPr/>
          <p:nvPr/>
        </p:nvSpPr>
        <p:spPr>
          <a:xfrm>
            <a:off x="4374900" y="4028775"/>
            <a:ext cx="394200" cy="394200"/>
          </a:xfrm>
          <a:prstGeom prst="cube">
            <a:avLst>
              <a:gd name="adj" fmla="val 25000"/>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9"/>
          <p:cNvSpPr/>
          <p:nvPr/>
        </p:nvSpPr>
        <p:spPr>
          <a:xfrm>
            <a:off x="4517800" y="16466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9"/>
          <p:cNvSpPr/>
          <p:nvPr/>
        </p:nvSpPr>
        <p:spPr>
          <a:xfrm>
            <a:off x="4517800" y="23508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9"/>
          <p:cNvSpPr/>
          <p:nvPr/>
        </p:nvSpPr>
        <p:spPr>
          <a:xfrm>
            <a:off x="4517800" y="30550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9"/>
          <p:cNvSpPr/>
          <p:nvPr/>
        </p:nvSpPr>
        <p:spPr>
          <a:xfrm>
            <a:off x="4517800" y="37592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9"/>
          <p:cNvSpPr/>
          <p:nvPr/>
        </p:nvSpPr>
        <p:spPr>
          <a:xfrm>
            <a:off x="4517800" y="9424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9"/>
          <p:cNvSpPr/>
          <p:nvPr/>
        </p:nvSpPr>
        <p:spPr>
          <a:xfrm>
            <a:off x="620775" y="1431025"/>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9"/>
          <p:cNvSpPr/>
          <p:nvPr/>
        </p:nvSpPr>
        <p:spPr>
          <a:xfrm>
            <a:off x="620775" y="2660900"/>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9"/>
          <p:cNvSpPr/>
          <p:nvPr/>
        </p:nvSpPr>
        <p:spPr>
          <a:xfrm>
            <a:off x="620775" y="4028775"/>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9"/>
          <p:cNvSpPr txBox="1"/>
          <p:nvPr/>
        </p:nvSpPr>
        <p:spPr>
          <a:xfrm>
            <a:off x="365175" y="4422975"/>
            <a:ext cx="905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ato"/>
                <a:ea typeface="Lato"/>
                <a:cs typeface="Lato"/>
                <a:sym typeface="Lato"/>
              </a:rPr>
              <a:t>Donors</a:t>
            </a:r>
            <a:endParaRPr sz="1400" b="0" i="0" u="none" strike="noStrike" cap="none">
              <a:solidFill>
                <a:srgbClr val="FFFFFF"/>
              </a:solidFill>
              <a:latin typeface="Lato"/>
              <a:ea typeface="Lato"/>
              <a:cs typeface="Lato"/>
              <a:sym typeface="Lato"/>
            </a:endParaRPr>
          </a:p>
        </p:txBody>
      </p:sp>
      <p:sp>
        <p:nvSpPr>
          <p:cNvPr id="137" name="Google Shape;137;p9"/>
          <p:cNvSpPr/>
          <p:nvPr/>
        </p:nvSpPr>
        <p:spPr>
          <a:xfrm>
            <a:off x="620775" y="2045963"/>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9"/>
          <p:cNvSpPr/>
          <p:nvPr/>
        </p:nvSpPr>
        <p:spPr>
          <a:xfrm>
            <a:off x="620775" y="3344838"/>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9" name="Google Shape;139;p9"/>
          <p:cNvPicPr preferRelativeResize="0"/>
          <p:nvPr/>
        </p:nvPicPr>
        <p:blipFill rotWithShape="1">
          <a:blip r:embed="rId3">
            <a:alphaModFix/>
          </a:blip>
          <a:srcRect/>
          <a:stretch/>
        </p:blipFill>
        <p:spPr>
          <a:xfrm>
            <a:off x="7457074" y="2034738"/>
            <a:ext cx="1362326" cy="1074025"/>
          </a:xfrm>
          <a:prstGeom prst="rect">
            <a:avLst/>
          </a:prstGeom>
          <a:noFill/>
          <a:ln>
            <a:noFill/>
          </a:ln>
        </p:spPr>
      </p:pic>
      <p:sp>
        <p:nvSpPr>
          <p:cNvPr id="140" name="Google Shape;140;p9"/>
          <p:cNvSpPr/>
          <p:nvPr/>
        </p:nvSpPr>
        <p:spPr>
          <a:xfrm>
            <a:off x="1409050" y="3319375"/>
            <a:ext cx="2768700" cy="4857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decide the amount to be</a:t>
            </a:r>
            <a:endParaRPr sz="1400" b="0" i="0" u="none" strike="noStrike" cap="none">
              <a:solidFill>
                <a:srgbClr val="FFFFFF"/>
              </a:solidFill>
              <a:latin typeface="Arial"/>
              <a:ea typeface="Arial"/>
              <a:cs typeface="Arial"/>
              <a:sym typeface="Arial"/>
            </a:endParaRPr>
          </a:p>
        </p:txBody>
      </p:sp>
      <p:sp>
        <p:nvSpPr>
          <p:cNvPr id="141" name="Google Shape;141;p9"/>
          <p:cNvSpPr/>
          <p:nvPr/>
        </p:nvSpPr>
        <p:spPr>
          <a:xfrm>
            <a:off x="1401732" y="3840375"/>
            <a:ext cx="2768700" cy="4857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withdrawn for this disaster</a:t>
            </a:r>
            <a:endParaRPr sz="1400" b="0" i="0" u="none" strike="noStrike" cap="none">
              <a:solidFill>
                <a:srgbClr val="FFFFFF"/>
              </a:solidFill>
              <a:latin typeface="Arial"/>
              <a:ea typeface="Arial"/>
              <a:cs typeface="Arial"/>
              <a:sym typeface="Arial"/>
            </a:endParaRPr>
          </a:p>
        </p:txBody>
      </p:sp>
      <p:sp>
        <p:nvSpPr>
          <p:cNvPr id="142" name="Google Shape;142;p9"/>
          <p:cNvSpPr/>
          <p:nvPr/>
        </p:nvSpPr>
        <p:spPr>
          <a:xfrm rot="5400000" flipH="1">
            <a:off x="6277625" y="2284625"/>
            <a:ext cx="736800" cy="33603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9"/>
          <p:cNvSpPr txBox="1"/>
          <p:nvPr/>
        </p:nvSpPr>
        <p:spPr>
          <a:xfrm>
            <a:off x="7713288" y="3133375"/>
            <a:ext cx="849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ato"/>
                <a:ea typeface="Lato"/>
                <a:cs typeface="Lato"/>
                <a:sym typeface="Lato"/>
              </a:rPr>
              <a:t>Disaster</a:t>
            </a:r>
            <a:endParaRPr sz="1400" b="0" i="0" u="none" strike="noStrike" cap="none">
              <a:solidFill>
                <a:srgbClr val="FFFFFF"/>
              </a:solidFill>
              <a:latin typeface="Lato"/>
              <a:ea typeface="Lato"/>
              <a:cs typeface="Lato"/>
              <a:sym typeface="Lato"/>
            </a:endParaRPr>
          </a:p>
        </p:txBody>
      </p:sp>
      <p:sp>
        <p:nvSpPr>
          <p:cNvPr id="144" name="Google Shape;144;p9"/>
          <p:cNvSpPr txBox="1"/>
          <p:nvPr/>
        </p:nvSpPr>
        <p:spPr>
          <a:xfrm>
            <a:off x="5143625" y="3673675"/>
            <a:ext cx="2768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ato"/>
                <a:ea typeface="Lato"/>
                <a:cs typeface="Lato"/>
                <a:sym typeface="Lato"/>
              </a:rPr>
              <a:t>4. Decided Funds are transferred</a:t>
            </a:r>
            <a:endParaRPr sz="1400" b="0" i="0" u="none" strike="noStrike" cap="none">
              <a:solidFill>
                <a:srgbClr val="FFFFFF"/>
              </a:solidFill>
              <a:latin typeface="Lato"/>
              <a:ea typeface="Lato"/>
              <a:cs typeface="Lato"/>
              <a:sym typeface="Lato"/>
            </a:endParaRPr>
          </a:p>
        </p:txBody>
      </p:sp>
      <p:sp>
        <p:nvSpPr>
          <p:cNvPr id="145" name="Google Shape;145;p9"/>
          <p:cNvSpPr txBox="1"/>
          <p:nvPr/>
        </p:nvSpPr>
        <p:spPr>
          <a:xfrm>
            <a:off x="4039950" y="4422975"/>
            <a:ext cx="106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ato"/>
                <a:ea typeface="Lato"/>
                <a:cs typeface="Lato"/>
                <a:sym typeface="Lato"/>
              </a:rPr>
              <a:t>Blockchain</a:t>
            </a:r>
            <a:endParaRPr sz="1400" b="0" i="0" u="none" strike="noStrike" cap="none">
              <a:solidFill>
                <a:srgbClr val="FFFFFF"/>
              </a:solidFill>
              <a:latin typeface="Lato"/>
              <a:ea typeface="Lato"/>
              <a:cs typeface="Lato"/>
              <a:sym typeface="Lato"/>
            </a:endParaRPr>
          </a:p>
        </p:txBody>
      </p:sp>
      <p:grpSp>
        <p:nvGrpSpPr>
          <p:cNvPr id="146" name="Google Shape;146;p9"/>
          <p:cNvGrpSpPr/>
          <p:nvPr/>
        </p:nvGrpSpPr>
        <p:grpSpPr>
          <a:xfrm>
            <a:off x="1116350" y="1561075"/>
            <a:ext cx="3061400" cy="1059400"/>
            <a:chOff x="1116350" y="1561075"/>
            <a:chExt cx="3061400" cy="1059400"/>
          </a:xfrm>
        </p:grpSpPr>
        <p:sp>
          <p:nvSpPr>
            <p:cNvPr id="147" name="Google Shape;147;p9"/>
            <p:cNvSpPr/>
            <p:nvPr/>
          </p:nvSpPr>
          <p:spPr>
            <a:xfrm>
              <a:off x="1457050" y="1606175"/>
              <a:ext cx="2720700" cy="1014300"/>
            </a:xfrm>
            <a:prstGeom prst="rightArrowCallout">
              <a:avLst>
                <a:gd name="adj1" fmla="val 25000"/>
                <a:gd name="adj2" fmla="val 25000"/>
                <a:gd name="adj3" fmla="val 25000"/>
                <a:gd name="adj4" fmla="val 649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Donors collectively raise the funds in the main “Funding Block”</a:t>
              </a:r>
              <a:endParaRPr sz="1400" b="0" i="0" u="none" strike="noStrike" cap="none">
                <a:solidFill>
                  <a:srgbClr val="FFFFFF"/>
                </a:solidFill>
                <a:latin typeface="Arial"/>
                <a:ea typeface="Arial"/>
                <a:cs typeface="Arial"/>
                <a:sym typeface="Arial"/>
              </a:endParaRPr>
            </a:p>
          </p:txBody>
        </p:sp>
        <p:sp>
          <p:nvSpPr>
            <p:cNvPr id="148" name="Google Shape;148;p9"/>
            <p:cNvSpPr txBox="1"/>
            <p:nvPr/>
          </p:nvSpPr>
          <p:spPr>
            <a:xfrm>
              <a:off x="1116350" y="1561075"/>
              <a:ext cx="34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Lato"/>
                  <a:ea typeface="Lato"/>
                  <a:cs typeface="Lato"/>
                  <a:sym typeface="Lato"/>
                </a:rPr>
                <a:t>1.</a:t>
              </a:r>
              <a:endParaRPr sz="1400" b="0" i="0" u="none" strike="noStrike" cap="none">
                <a:solidFill>
                  <a:schemeClr val="lt1"/>
                </a:solidFill>
                <a:latin typeface="Lato"/>
                <a:ea typeface="Lato"/>
                <a:cs typeface="Lato"/>
                <a:sym typeface="Lato"/>
              </a:endParaRPr>
            </a:p>
          </p:txBody>
        </p:sp>
      </p:grpSp>
      <p:grpSp>
        <p:nvGrpSpPr>
          <p:cNvPr id="149" name="Google Shape;149;p9"/>
          <p:cNvGrpSpPr/>
          <p:nvPr/>
        </p:nvGrpSpPr>
        <p:grpSpPr>
          <a:xfrm>
            <a:off x="4966250" y="2042975"/>
            <a:ext cx="2490900" cy="1090400"/>
            <a:chOff x="4966250" y="2042975"/>
            <a:chExt cx="2490900" cy="1090400"/>
          </a:xfrm>
        </p:grpSpPr>
        <p:sp>
          <p:nvSpPr>
            <p:cNvPr id="150" name="Google Shape;150;p9"/>
            <p:cNvSpPr/>
            <p:nvPr/>
          </p:nvSpPr>
          <p:spPr>
            <a:xfrm>
              <a:off x="4966250" y="2059375"/>
              <a:ext cx="2490900" cy="1074000"/>
            </a:xfrm>
            <a:prstGeom prst="leftArrowCallout">
              <a:avLst>
                <a:gd name="adj1" fmla="val 25000"/>
                <a:gd name="adj2" fmla="val 25000"/>
                <a:gd name="adj3" fmla="val 25000"/>
                <a:gd name="adj4" fmla="val 649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The needy people creates a Funding Block for some disaster relief</a:t>
              </a:r>
              <a:endParaRPr sz="1400" b="0" i="0" u="none" strike="noStrike" cap="none">
                <a:solidFill>
                  <a:srgbClr val="FFFFFF"/>
                </a:solidFill>
                <a:latin typeface="Arial"/>
                <a:ea typeface="Arial"/>
                <a:cs typeface="Arial"/>
                <a:sym typeface="Arial"/>
              </a:endParaRPr>
            </a:p>
          </p:txBody>
        </p:sp>
        <p:sp>
          <p:nvSpPr>
            <p:cNvPr id="151" name="Google Shape;151;p9"/>
            <p:cNvSpPr txBox="1"/>
            <p:nvPr/>
          </p:nvSpPr>
          <p:spPr>
            <a:xfrm>
              <a:off x="5477825" y="2042975"/>
              <a:ext cx="34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Lato"/>
                  <a:ea typeface="Lato"/>
                  <a:cs typeface="Lato"/>
                  <a:sym typeface="Lato"/>
                </a:rPr>
                <a:t>2.</a:t>
              </a:r>
              <a:endParaRPr sz="1400" b="0" i="0" u="none" strike="noStrike" cap="none">
                <a:solidFill>
                  <a:schemeClr val="lt1"/>
                </a:solidFill>
                <a:latin typeface="Lato"/>
                <a:ea typeface="Lato"/>
                <a:cs typeface="Lato"/>
                <a:sym typeface="Lato"/>
              </a:endParaRPr>
            </a:p>
          </p:txBody>
        </p:sp>
      </p:grpSp>
      <p:grpSp>
        <p:nvGrpSpPr>
          <p:cNvPr id="152" name="Google Shape;152;p9"/>
          <p:cNvGrpSpPr/>
          <p:nvPr/>
        </p:nvGrpSpPr>
        <p:grpSpPr>
          <a:xfrm>
            <a:off x="1089900" y="2798375"/>
            <a:ext cx="3087850" cy="485700"/>
            <a:chOff x="1089900" y="2798375"/>
            <a:chExt cx="3087850" cy="485700"/>
          </a:xfrm>
        </p:grpSpPr>
        <p:sp>
          <p:nvSpPr>
            <p:cNvPr id="153" name="Google Shape;153;p9"/>
            <p:cNvSpPr/>
            <p:nvPr/>
          </p:nvSpPr>
          <p:spPr>
            <a:xfrm>
              <a:off x="1409050" y="2798375"/>
              <a:ext cx="2768700" cy="4857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Donors individually vote to</a:t>
              </a:r>
              <a:endParaRPr sz="1400" b="0" i="0" u="none" strike="noStrike" cap="none">
                <a:solidFill>
                  <a:srgbClr val="FFFFFF"/>
                </a:solidFill>
                <a:latin typeface="Arial"/>
                <a:ea typeface="Arial"/>
                <a:cs typeface="Arial"/>
                <a:sym typeface="Arial"/>
              </a:endParaRPr>
            </a:p>
          </p:txBody>
        </p:sp>
        <p:sp>
          <p:nvSpPr>
            <p:cNvPr id="154" name="Google Shape;154;p9"/>
            <p:cNvSpPr txBox="1"/>
            <p:nvPr/>
          </p:nvSpPr>
          <p:spPr>
            <a:xfrm>
              <a:off x="1089900" y="2841125"/>
              <a:ext cx="34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Lato"/>
                  <a:ea typeface="Lato"/>
                  <a:cs typeface="Lato"/>
                  <a:sym typeface="Lato"/>
                </a:rPr>
                <a:t>3.</a:t>
              </a:r>
              <a:endParaRPr sz="1400" b="0" i="0" u="none" strike="noStrike" cap="none">
                <a:solidFill>
                  <a:schemeClr val="lt1"/>
                </a:solidFill>
                <a:latin typeface="Lato"/>
                <a:ea typeface="Lato"/>
                <a:cs typeface="Lato"/>
                <a:sym typeface="La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1000"/>
                                        <p:tgtEl>
                                          <p:spTgt spid="135"/>
                                        </p:tgtEl>
                                      </p:cBhvr>
                                    </p:animEffect>
                                  </p:childTnLst>
                                </p:cTn>
                              </p:par>
                              <p:par>
                                <p:cTn id="14" presetID="10" presetClass="entr" presetSubtype="0" fill="hold"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1000"/>
                                        <p:tgtEl>
                                          <p:spTgt spid="137"/>
                                        </p:tgtEl>
                                      </p:cBhvr>
                                    </p:animEffect>
                                  </p:childTnLst>
                                </p:cTn>
                              </p:par>
                              <p:par>
                                <p:cTn id="17" presetID="10" presetClass="entr" presetSubtype="0" fill="hold"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10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1000"/>
                                        <p:tgtEl>
                                          <p:spTgt spid="13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6"/>
                                        </p:tgtEl>
                                        <p:attrNameLst>
                                          <p:attrName>style.visibility</p:attrName>
                                        </p:attrNameLst>
                                      </p:cBhvr>
                                      <p:to>
                                        <p:strVal val="visible"/>
                                      </p:to>
                                    </p:set>
                                    <p:anim calcmode="lin" valueType="num">
                                      <p:cBhvr additive="base">
                                        <p:cTn id="27" dur="1000"/>
                                        <p:tgtEl>
                                          <p:spTgt spid="146"/>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1000"/>
                                        <p:tgtEl>
                                          <p:spTgt spid="139"/>
                                        </p:tgtEl>
                                      </p:cBhvr>
                                    </p:animEffect>
                                  </p:childTnLst>
                                </p:cTn>
                              </p:par>
                              <p:par>
                                <p:cTn id="33" presetID="10" presetClass="entr" presetSubtype="0" fill="hold" nodeType="withEffect">
                                  <p:stCondLst>
                                    <p:cond delay="0"/>
                                  </p:stCondLst>
                                  <p:childTnLst>
                                    <p:set>
                                      <p:cBhvr>
                                        <p:cTn id="34" dur="1" fill="hold">
                                          <p:stCondLst>
                                            <p:cond delay="0"/>
                                          </p:stCondLst>
                                        </p:cTn>
                                        <p:tgtEl>
                                          <p:spTgt spid="143"/>
                                        </p:tgtEl>
                                        <p:attrNameLst>
                                          <p:attrName>style.visibility</p:attrName>
                                        </p:attrNameLst>
                                      </p:cBhvr>
                                      <p:to>
                                        <p:strVal val="visible"/>
                                      </p:to>
                                    </p:set>
                                    <p:animEffect transition="in" filter="fade">
                                      <p:cBhvr>
                                        <p:cTn id="35" dur="1000"/>
                                        <p:tgtEl>
                                          <p:spTgt spid="14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49"/>
                                        </p:tgtEl>
                                        <p:attrNameLst>
                                          <p:attrName>style.visibility</p:attrName>
                                        </p:attrNameLst>
                                      </p:cBhvr>
                                      <p:to>
                                        <p:strVal val="visible"/>
                                      </p:to>
                                    </p:set>
                                    <p:anim calcmode="lin" valueType="num">
                                      <p:cBhvr additive="base">
                                        <p:cTn id="40" dur="1000"/>
                                        <p:tgtEl>
                                          <p:spTgt spid="1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152"/>
                                        </p:tgtEl>
                                        <p:attrNameLst>
                                          <p:attrName>style.visibility</p:attrName>
                                        </p:attrNameLst>
                                      </p:cBhvr>
                                      <p:to>
                                        <p:strVal val="visible"/>
                                      </p:to>
                                    </p:set>
                                    <p:anim calcmode="lin" valueType="num">
                                      <p:cBhvr additive="base">
                                        <p:cTn id="45" dur="1000"/>
                                        <p:tgtEl>
                                          <p:spTgt spid="152"/>
                                        </p:tgtEl>
                                        <p:attrNameLst>
                                          <p:attrName>ppt_x</p:attrName>
                                        </p:attrNameLst>
                                      </p:cBhvr>
                                      <p:tavLst>
                                        <p:tav tm="0">
                                          <p:val>
                                            <p:strVal val="#ppt_x-1"/>
                                          </p:val>
                                        </p:tav>
                                        <p:tav tm="100000">
                                          <p:val>
                                            <p:strVal val="#ppt_x"/>
                                          </p:val>
                                        </p:tav>
                                      </p:tavLst>
                                    </p:anim>
                                  </p:childTnLst>
                                </p:cTn>
                              </p:par>
                            </p:childTnLst>
                          </p:cTn>
                        </p:par>
                        <p:par>
                          <p:cTn id="46" fill="hold">
                            <p:stCondLst>
                              <p:cond delay="1000"/>
                            </p:stCondLst>
                            <p:childTnLst>
                              <p:par>
                                <p:cTn id="47" presetID="2" presetClass="entr" presetSubtype="8" fill="hold" nodeType="afterEffect">
                                  <p:stCondLst>
                                    <p:cond delay="0"/>
                                  </p:stCondLst>
                                  <p:childTnLst>
                                    <p:set>
                                      <p:cBhvr>
                                        <p:cTn id="48" dur="1" fill="hold">
                                          <p:stCondLst>
                                            <p:cond delay="0"/>
                                          </p:stCondLst>
                                        </p:cTn>
                                        <p:tgtEl>
                                          <p:spTgt spid="140"/>
                                        </p:tgtEl>
                                        <p:attrNameLst>
                                          <p:attrName>style.visibility</p:attrName>
                                        </p:attrNameLst>
                                      </p:cBhvr>
                                      <p:to>
                                        <p:strVal val="visible"/>
                                      </p:to>
                                    </p:set>
                                    <p:anim calcmode="lin" valueType="num">
                                      <p:cBhvr additive="base">
                                        <p:cTn id="49" dur="1000"/>
                                        <p:tgtEl>
                                          <p:spTgt spid="140"/>
                                        </p:tgtEl>
                                        <p:attrNameLst>
                                          <p:attrName>ppt_x</p:attrName>
                                        </p:attrNameLst>
                                      </p:cBhvr>
                                      <p:tavLst>
                                        <p:tav tm="0">
                                          <p:val>
                                            <p:strVal val="#ppt_x-1"/>
                                          </p:val>
                                        </p:tav>
                                        <p:tav tm="100000">
                                          <p:val>
                                            <p:strVal val="#ppt_x"/>
                                          </p:val>
                                        </p:tav>
                                      </p:tavLst>
                                    </p:anim>
                                  </p:childTnLst>
                                </p:cTn>
                              </p:par>
                            </p:childTnLst>
                          </p:cTn>
                        </p:par>
                        <p:par>
                          <p:cTn id="50" fill="hold">
                            <p:stCondLst>
                              <p:cond delay="2000"/>
                            </p:stCondLst>
                            <p:childTnLst>
                              <p:par>
                                <p:cTn id="51" presetID="2" presetClass="entr" presetSubtype="8" fill="hold" nodeType="afterEffect">
                                  <p:stCondLst>
                                    <p:cond delay="0"/>
                                  </p:stCondLst>
                                  <p:childTnLst>
                                    <p:set>
                                      <p:cBhvr>
                                        <p:cTn id="52" dur="1" fill="hold">
                                          <p:stCondLst>
                                            <p:cond delay="0"/>
                                          </p:stCondLst>
                                        </p:cTn>
                                        <p:tgtEl>
                                          <p:spTgt spid="141"/>
                                        </p:tgtEl>
                                        <p:attrNameLst>
                                          <p:attrName>style.visibility</p:attrName>
                                        </p:attrNameLst>
                                      </p:cBhvr>
                                      <p:to>
                                        <p:strVal val="visible"/>
                                      </p:to>
                                    </p:set>
                                    <p:anim calcmode="lin" valueType="num">
                                      <p:cBhvr additive="base">
                                        <p:cTn id="53" dur="1000"/>
                                        <p:tgtEl>
                                          <p:spTgt spid="141"/>
                                        </p:tgtEl>
                                        <p:attrNameLst>
                                          <p:attrName>ppt_x</p:attrName>
                                        </p:attrNameLst>
                                      </p:cBhvr>
                                      <p:tavLst>
                                        <p:tav tm="0">
                                          <p:val>
                                            <p:strVal val="#ppt_x-1"/>
                                          </p:val>
                                        </p:tav>
                                        <p:tav tm="100000">
                                          <p:val>
                                            <p:strVal val="#ppt_x"/>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42"/>
                                        </p:tgtEl>
                                        <p:attrNameLst>
                                          <p:attrName>style.visibility</p:attrName>
                                        </p:attrNameLst>
                                      </p:cBhvr>
                                      <p:to>
                                        <p:strVal val="visible"/>
                                      </p:to>
                                    </p:set>
                                    <p:anim calcmode="lin" valueType="num">
                                      <p:cBhvr additive="base">
                                        <p:cTn id="58" dur="1000"/>
                                        <p:tgtEl>
                                          <p:spTgt spid="142"/>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44"/>
                                        </p:tgtEl>
                                        <p:attrNameLst>
                                          <p:attrName>style.visibility</p:attrName>
                                        </p:attrNameLst>
                                      </p:cBhvr>
                                      <p:to>
                                        <p:strVal val="visible"/>
                                      </p:to>
                                    </p:set>
                                    <p:animEffect transition="in" filter="fade">
                                      <p:cBhvr>
                                        <p:cTn id="62" dur="1000"/>
                                        <p:tgtEl>
                                          <p:spTgt spid="1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fade">
                                      <p:cBhvr>
                                        <p:cTn id="67"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0"/>
          <p:cNvSpPr txBox="1">
            <a:spLocks noGrp="1"/>
          </p:cNvSpPr>
          <p:nvPr>
            <p:ph type="title"/>
          </p:nvPr>
        </p:nvSpPr>
        <p:spPr>
          <a:xfrm>
            <a:off x="324600" y="538800"/>
            <a:ext cx="8494800" cy="406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 sz="3600" dirty="0">
                <a:solidFill>
                  <a:schemeClr val="accent5"/>
                </a:solidFill>
              </a:rPr>
              <a:t>Automated Funds Transfer</a:t>
            </a:r>
            <a:endParaRPr sz="3600" b="0" dirty="0">
              <a:latin typeface="Montserrat"/>
              <a:ea typeface="Montserrat"/>
              <a:cs typeface="Montserrat"/>
              <a:sym typeface="Montserrat"/>
            </a:endParaRPr>
          </a:p>
          <a:p>
            <a:pPr marL="0" lvl="0" indent="0" algn="l" rtl="0">
              <a:lnSpc>
                <a:spcPct val="100000"/>
              </a:lnSpc>
              <a:spcBef>
                <a:spcPts val="1000"/>
              </a:spcBef>
              <a:spcAft>
                <a:spcPts val="0"/>
              </a:spcAft>
              <a:buSzPts val="4800"/>
              <a:buNone/>
            </a:pPr>
            <a:endParaRPr sz="1800" b="0" dirty="0">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 sz="1800" b="0" dirty="0">
                <a:latin typeface="Montserrat"/>
                <a:ea typeface="Montserrat"/>
                <a:cs typeface="Montserrat"/>
                <a:sym typeface="Montserrat"/>
              </a:rPr>
              <a:t>Donors vote for the amount to be withdrawn </a:t>
            </a:r>
            <a:endParaRPr sz="1800" b="0" dirty="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The voting process continues until</a:t>
            </a:r>
            <a:endParaRPr sz="1800" b="0" dirty="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25% of the total donors have voted or</a:t>
            </a:r>
            <a:endParaRPr sz="1800" b="0" dirty="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50% have report it</a:t>
            </a:r>
            <a:endParaRPr sz="1800" b="0" dirty="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If ≥  50% donors have reported, the Funding Block is canceled</a:t>
            </a:r>
            <a:endParaRPr sz="1800" b="0" dirty="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Else, the funds are transferred to the organisation.</a:t>
            </a:r>
            <a:endParaRPr sz="1800" b="0" dirty="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1"/>
          <p:cNvPicPr preferRelativeResize="0"/>
          <p:nvPr/>
        </p:nvPicPr>
        <p:blipFill rotWithShape="1">
          <a:blip r:embed="rId3">
            <a:alphaModFix/>
          </a:blip>
          <a:srcRect/>
          <a:stretch/>
        </p:blipFill>
        <p:spPr>
          <a:xfrm>
            <a:off x="2444700" y="162737"/>
            <a:ext cx="4254600" cy="4818038"/>
          </a:xfrm>
          <a:prstGeom prst="rect">
            <a:avLst/>
          </a:prstGeom>
          <a:noFill/>
          <a:ln>
            <a:noFill/>
          </a:ln>
        </p:spPr>
      </p:pic>
      <p:sp>
        <p:nvSpPr>
          <p:cNvPr id="166" name="Google Shape;166;p11"/>
          <p:cNvSpPr txBox="1"/>
          <p:nvPr/>
        </p:nvSpPr>
        <p:spPr>
          <a:xfrm>
            <a:off x="2705100" y="754656"/>
            <a:ext cx="3844838" cy="920538"/>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dirty="0">
                <a:solidFill>
                  <a:schemeClr val="lt2"/>
                </a:solidFill>
                <a:latin typeface="Raleway"/>
                <a:ea typeface="Raleway"/>
                <a:cs typeface="Raleway"/>
                <a:sym typeface="Raleway"/>
              </a:rPr>
              <a:t>Key Differentiating Factors</a:t>
            </a:r>
            <a:endParaRPr sz="2800" b="1" i="0" u="none" strike="noStrike" cap="none" dirty="0">
              <a:solidFill>
                <a:schemeClr val="lt2"/>
              </a:solidFill>
              <a:latin typeface="Raleway"/>
              <a:ea typeface="Raleway"/>
              <a:cs typeface="Raleway"/>
              <a:sym typeface="Raleway"/>
            </a:endParaRPr>
          </a:p>
        </p:txBody>
      </p:sp>
      <p:sp>
        <p:nvSpPr>
          <p:cNvPr id="167" name="Google Shape;167;p11"/>
          <p:cNvSpPr txBox="1">
            <a:spLocks noGrp="1"/>
          </p:cNvSpPr>
          <p:nvPr>
            <p:ph type="body" idx="4294967295"/>
          </p:nvPr>
        </p:nvSpPr>
        <p:spPr>
          <a:xfrm>
            <a:off x="2855338" y="2008100"/>
            <a:ext cx="1815000" cy="21795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dk1"/>
              </a:buClr>
              <a:buSzPts val="1200"/>
              <a:buFont typeface="Raleway"/>
              <a:buChar char="➔"/>
            </a:pPr>
            <a:r>
              <a:rPr lang="en" sz="1400" b="1">
                <a:solidFill>
                  <a:schemeClr val="dk1"/>
                </a:solidFill>
                <a:latin typeface="Raleway"/>
                <a:ea typeface="Raleway"/>
                <a:cs typeface="Raleway"/>
                <a:sym typeface="Raleway"/>
              </a:rPr>
              <a:t>Trustless</a:t>
            </a:r>
            <a:endParaRPr sz="1400" b="1">
              <a:solidFill>
                <a:schemeClr val="dk1"/>
              </a:solidFill>
              <a:latin typeface="Raleway"/>
              <a:ea typeface="Raleway"/>
              <a:cs typeface="Raleway"/>
              <a:sym typeface="Raleway"/>
            </a:endParaRPr>
          </a:p>
          <a:p>
            <a:pPr marL="171450" lvl="0" indent="-171450" algn="l" rtl="0">
              <a:lnSpc>
                <a:spcPct val="115000"/>
              </a:lnSpc>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Speed</a:t>
            </a:r>
            <a:endParaRPr sz="1400" b="1">
              <a:solidFill>
                <a:schemeClr val="dk1"/>
              </a:solidFill>
              <a:latin typeface="Raleway"/>
              <a:ea typeface="Raleway"/>
              <a:cs typeface="Raleway"/>
              <a:sym typeface="Raleway"/>
            </a:endParaRPr>
          </a:p>
          <a:p>
            <a:pPr marL="171450" lvl="0" indent="-171450" algn="l" rtl="0">
              <a:lnSpc>
                <a:spcPct val="115000"/>
              </a:lnSpc>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Transparent</a:t>
            </a:r>
            <a:endParaRPr sz="1400" b="1">
              <a:solidFill>
                <a:schemeClr val="dk1"/>
              </a:solidFill>
              <a:latin typeface="Raleway"/>
              <a:ea typeface="Raleway"/>
              <a:cs typeface="Raleway"/>
              <a:sym typeface="Raleway"/>
            </a:endParaRPr>
          </a:p>
          <a:p>
            <a:pPr marL="171450" lvl="0" indent="-171450" algn="l" rtl="0">
              <a:lnSpc>
                <a:spcPct val="115000"/>
              </a:lnSpc>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Decentralised</a:t>
            </a:r>
            <a:endParaRPr sz="1400" b="1">
              <a:solidFill>
                <a:schemeClr val="dk1"/>
              </a:solidFill>
              <a:latin typeface="Raleway"/>
              <a:ea typeface="Raleway"/>
              <a:cs typeface="Raleway"/>
              <a:sym typeface="Raleway"/>
            </a:endParaRPr>
          </a:p>
          <a:p>
            <a:pPr marL="171450" lvl="0" indent="-171450" algn="l" rtl="0">
              <a:lnSpc>
                <a:spcPct val="115000"/>
              </a:lnSpc>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Reward</a:t>
            </a:r>
            <a:endParaRPr sz="1400" b="1">
              <a:solidFill>
                <a:schemeClr val="dk1"/>
              </a:solidFill>
              <a:latin typeface="Raleway"/>
              <a:ea typeface="Raleway"/>
              <a:cs typeface="Raleway"/>
              <a:sym typeface="Raleway"/>
            </a:endParaRPr>
          </a:p>
        </p:txBody>
      </p:sp>
      <p:sp>
        <p:nvSpPr>
          <p:cNvPr id="168" name="Google Shape;168;p11"/>
          <p:cNvSpPr txBox="1">
            <a:spLocks noGrp="1"/>
          </p:cNvSpPr>
          <p:nvPr>
            <p:ph type="body" idx="4294967295"/>
          </p:nvPr>
        </p:nvSpPr>
        <p:spPr>
          <a:xfrm>
            <a:off x="2855338" y="2008100"/>
            <a:ext cx="3433325" cy="2179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SzPts val="1800"/>
              <a:buNone/>
            </a:pPr>
            <a:r>
              <a:rPr lang="en" sz="1400" dirty="0">
                <a:solidFill>
                  <a:srgbClr val="999999"/>
                </a:solidFill>
                <a:latin typeface="Raleway"/>
                <a:ea typeface="Raleway"/>
                <a:cs typeface="Raleway"/>
                <a:sym typeface="Raleway"/>
              </a:rPr>
              <a:t>Donors decide the amount</a:t>
            </a:r>
            <a:endParaRPr sz="1400" dirty="0">
              <a:solidFill>
                <a:srgbClr val="999999"/>
              </a:solidFill>
              <a:latin typeface="Raleway"/>
              <a:ea typeface="Raleway"/>
              <a:cs typeface="Raleway"/>
              <a:sym typeface="Raleway"/>
            </a:endParaRPr>
          </a:p>
          <a:p>
            <a:pPr marL="0" lvl="0" indent="0" algn="r" rtl="0">
              <a:lnSpc>
                <a:spcPct val="115000"/>
              </a:lnSpc>
              <a:spcBef>
                <a:spcPts val="1000"/>
              </a:spcBef>
              <a:spcAft>
                <a:spcPts val="0"/>
              </a:spcAft>
              <a:buSzPts val="1800"/>
              <a:buNone/>
            </a:pPr>
            <a:r>
              <a:rPr lang="en" sz="1400" dirty="0">
                <a:solidFill>
                  <a:srgbClr val="999999"/>
                </a:solidFill>
                <a:latin typeface="Raleway"/>
                <a:ea typeface="Raleway"/>
                <a:cs typeface="Raleway"/>
                <a:sym typeface="Raleway"/>
              </a:rPr>
              <a:t>Voting takes just a few hours</a:t>
            </a:r>
            <a:endParaRPr dirty="0"/>
          </a:p>
          <a:p>
            <a:pPr marL="0" lvl="0" indent="0" algn="r" rtl="0">
              <a:lnSpc>
                <a:spcPct val="115000"/>
              </a:lnSpc>
              <a:spcBef>
                <a:spcPts val="1000"/>
              </a:spcBef>
              <a:spcAft>
                <a:spcPts val="0"/>
              </a:spcAft>
              <a:buSzPts val="1800"/>
              <a:buNone/>
            </a:pPr>
            <a:r>
              <a:rPr lang="en" sz="1400" dirty="0">
                <a:solidFill>
                  <a:srgbClr val="999999"/>
                </a:solidFill>
                <a:latin typeface="Raleway"/>
                <a:ea typeface="Raleway"/>
                <a:cs typeface="Raleway"/>
                <a:sym typeface="Raleway"/>
              </a:rPr>
              <a:t>All numbers are public</a:t>
            </a:r>
            <a:endParaRPr sz="1400" dirty="0">
              <a:solidFill>
                <a:srgbClr val="999999"/>
              </a:solidFill>
              <a:latin typeface="Raleway"/>
              <a:ea typeface="Raleway"/>
              <a:cs typeface="Raleway"/>
              <a:sym typeface="Raleway"/>
            </a:endParaRPr>
          </a:p>
          <a:p>
            <a:pPr marL="0" lvl="0" indent="0" algn="r" rtl="0">
              <a:lnSpc>
                <a:spcPct val="115000"/>
              </a:lnSpc>
              <a:spcBef>
                <a:spcPts val="1000"/>
              </a:spcBef>
              <a:spcAft>
                <a:spcPts val="0"/>
              </a:spcAft>
              <a:buSzPts val="1800"/>
              <a:buNone/>
            </a:pPr>
            <a:r>
              <a:rPr lang="en" sz="1400" dirty="0">
                <a:solidFill>
                  <a:srgbClr val="999999"/>
                </a:solidFill>
                <a:latin typeface="Raleway"/>
                <a:ea typeface="Raleway"/>
                <a:cs typeface="Raleway"/>
                <a:sym typeface="Raleway"/>
              </a:rPr>
              <a:t>Power is distributed</a:t>
            </a:r>
            <a:endParaRPr dirty="0"/>
          </a:p>
          <a:p>
            <a:pPr marL="0" lvl="0" indent="0" algn="r" rtl="0">
              <a:lnSpc>
                <a:spcPct val="115000"/>
              </a:lnSpc>
              <a:spcBef>
                <a:spcPts val="1000"/>
              </a:spcBef>
              <a:spcAft>
                <a:spcPts val="1000"/>
              </a:spcAft>
              <a:buSzPts val="1800"/>
              <a:buNone/>
            </a:pPr>
            <a:r>
              <a:rPr lang="en" sz="1400" dirty="0">
                <a:solidFill>
                  <a:srgbClr val="999999"/>
                </a:solidFill>
                <a:latin typeface="Raleway"/>
                <a:ea typeface="Raleway"/>
                <a:cs typeface="Raleway"/>
                <a:sym typeface="Raleway"/>
              </a:rPr>
              <a:t>Donors get Certificate NFT</a:t>
            </a:r>
            <a:endParaRPr sz="1400" dirty="0">
              <a:solidFill>
                <a:srgbClr val="999999"/>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2"/>
          <p:cNvSpPr txBox="1">
            <a:spLocks noGrp="1"/>
          </p:cNvSpPr>
          <p:nvPr>
            <p:ph type="title"/>
          </p:nvPr>
        </p:nvSpPr>
        <p:spPr>
          <a:xfrm>
            <a:off x="324600" y="538800"/>
            <a:ext cx="3547800" cy="406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 dirty="0">
                <a:solidFill>
                  <a:schemeClr val="accent5"/>
                </a:solidFill>
              </a:rPr>
              <a:t>Use-Cases</a:t>
            </a:r>
            <a:endParaRPr sz="1800" b="0" dirty="0">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 sz="1800" b="0" dirty="0">
                <a:latin typeface="Montserrat"/>
                <a:ea typeface="Montserrat"/>
                <a:cs typeface="Montserrat"/>
                <a:sym typeface="Montserrat"/>
              </a:rPr>
              <a:t>Natural Disasters</a:t>
            </a:r>
            <a:endParaRPr sz="1800" b="0" dirty="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Wildfires</a:t>
            </a:r>
            <a:endParaRPr sz="1800" b="0" dirty="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Tsunamis</a:t>
            </a:r>
            <a:endParaRPr sz="1800" b="0" dirty="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Earthquakes</a:t>
            </a:r>
            <a:endParaRPr sz="1800" b="0" dirty="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Cyclones</a:t>
            </a:r>
            <a:endParaRPr sz="1800" b="0" dirty="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Floods</a:t>
            </a:r>
            <a:endParaRPr sz="1800" b="0" dirty="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Tornados</a:t>
            </a:r>
            <a:endParaRPr sz="1800" b="0" dirty="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 sz="1800" b="0" dirty="0">
                <a:latin typeface="Montserrat"/>
                <a:ea typeface="Montserrat"/>
                <a:cs typeface="Montserrat"/>
                <a:sym typeface="Montserrat"/>
              </a:rPr>
              <a:t>Terror Attacks </a:t>
            </a:r>
            <a:endParaRPr sz="1800" b="0" dirty="0">
              <a:latin typeface="Montserrat"/>
              <a:ea typeface="Montserrat"/>
              <a:cs typeface="Montserrat"/>
              <a:sym typeface="Montserrat"/>
            </a:endParaRPr>
          </a:p>
        </p:txBody>
      </p:sp>
      <p:pic>
        <p:nvPicPr>
          <p:cNvPr id="174" name="Google Shape;174;p12"/>
          <p:cNvPicPr preferRelativeResize="0"/>
          <p:nvPr/>
        </p:nvPicPr>
        <p:blipFill rotWithShape="1">
          <a:blip r:embed="rId3">
            <a:alphaModFix/>
          </a:blip>
          <a:srcRect/>
          <a:stretch/>
        </p:blipFill>
        <p:spPr>
          <a:xfrm>
            <a:off x="4903839" y="0"/>
            <a:ext cx="4240173" cy="5143500"/>
          </a:xfrm>
          <a:prstGeom prst="rect">
            <a:avLst/>
          </a:prstGeom>
          <a:noFill/>
          <a:ln w="38100" cap="flat" cmpd="sng">
            <a:solidFill>
              <a:srgbClr val="FFFFFF"/>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2"/>
          <p:cNvSpPr txBox="1">
            <a:spLocks noGrp="1"/>
          </p:cNvSpPr>
          <p:nvPr>
            <p:ph type="title"/>
          </p:nvPr>
        </p:nvSpPr>
        <p:spPr>
          <a:xfrm>
            <a:off x="324600" y="538800"/>
            <a:ext cx="3547800" cy="406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IN" sz="1800" b="0" dirty="0">
                <a:latin typeface="Montserrat"/>
                <a:ea typeface="Montserrat"/>
                <a:cs typeface="Montserrat"/>
                <a:sym typeface="Montserrat"/>
              </a:rPr>
              <a:t>Technology Stack</a:t>
            </a:r>
            <a:br>
              <a:rPr lang="en-IN" sz="1800" b="0" dirty="0">
                <a:latin typeface="Montserrat"/>
                <a:ea typeface="Montserrat"/>
                <a:cs typeface="Montserrat"/>
                <a:sym typeface="Montserrat"/>
              </a:rPr>
            </a:br>
            <a:endParaRPr sz="1800" b="0" dirty="0">
              <a:latin typeface="Montserrat"/>
              <a:ea typeface="Montserrat"/>
              <a:cs typeface="Montserrat"/>
              <a:sym typeface="Montserrat"/>
            </a:endParaRPr>
          </a:p>
          <a:p>
            <a:pPr marL="114300" lvl="0" algn="l" rtl="0">
              <a:lnSpc>
                <a:spcPct val="100000"/>
              </a:lnSpc>
              <a:spcBef>
                <a:spcPts val="1000"/>
              </a:spcBef>
              <a:spcAft>
                <a:spcPts val="0"/>
              </a:spcAft>
              <a:buSzPts val="1800"/>
            </a:pPr>
            <a:r>
              <a:rPr lang="en-IN" sz="1800" b="0" dirty="0">
                <a:latin typeface="Montserrat"/>
                <a:ea typeface="Montserrat"/>
                <a:cs typeface="Montserrat"/>
                <a:sym typeface="Montserrat"/>
              </a:rPr>
              <a:t>Java Script </a:t>
            </a:r>
            <a:br>
              <a:rPr lang="en-IN" sz="1800" b="0" dirty="0">
                <a:latin typeface="Montserrat"/>
                <a:ea typeface="Montserrat"/>
                <a:cs typeface="Montserrat"/>
                <a:sym typeface="Montserrat"/>
              </a:rPr>
            </a:br>
            <a:r>
              <a:rPr lang="en-IN" sz="1800" b="0" dirty="0">
                <a:latin typeface="Montserrat"/>
                <a:ea typeface="Montserrat"/>
                <a:cs typeface="Montserrat"/>
                <a:sym typeface="Montserrat"/>
              </a:rPr>
              <a:t>Python </a:t>
            </a:r>
            <a:br>
              <a:rPr lang="en-IN" sz="1800" b="0" dirty="0">
                <a:latin typeface="Montserrat"/>
                <a:ea typeface="Montserrat"/>
                <a:cs typeface="Montserrat"/>
                <a:sym typeface="Montserrat"/>
              </a:rPr>
            </a:br>
            <a:r>
              <a:rPr lang="en-IN" sz="1800" b="0" dirty="0">
                <a:latin typeface="Montserrat"/>
                <a:ea typeface="Montserrat"/>
                <a:cs typeface="Montserrat"/>
                <a:sym typeface="Montserrat"/>
              </a:rPr>
              <a:t>CSS</a:t>
            </a:r>
            <a:br>
              <a:rPr lang="en-IN" sz="1800" b="0" dirty="0">
                <a:latin typeface="Montserrat"/>
                <a:ea typeface="Montserrat"/>
                <a:cs typeface="Montserrat"/>
                <a:sym typeface="Montserrat"/>
              </a:rPr>
            </a:br>
            <a:r>
              <a:rPr lang="en-IN" sz="1800" b="0" dirty="0">
                <a:latin typeface="Montserrat"/>
                <a:ea typeface="Montserrat"/>
                <a:cs typeface="Montserrat"/>
                <a:sym typeface="Montserrat"/>
              </a:rPr>
              <a:t>HTML</a:t>
            </a:r>
            <a:br>
              <a:rPr lang="en-IN" sz="1800" b="0" dirty="0">
                <a:latin typeface="Montserrat"/>
                <a:ea typeface="Montserrat"/>
                <a:cs typeface="Montserrat"/>
                <a:sym typeface="Montserrat"/>
              </a:rPr>
            </a:br>
            <a:r>
              <a:rPr lang="en-IN" sz="1800" b="0" dirty="0">
                <a:latin typeface="Montserrat"/>
                <a:ea typeface="Montserrat"/>
                <a:cs typeface="Montserrat"/>
                <a:sym typeface="Montserrat"/>
              </a:rPr>
              <a:t>Google Maps API</a:t>
            </a:r>
            <a:br>
              <a:rPr lang="en-IN" sz="1800" b="0" dirty="0">
                <a:latin typeface="Montserrat"/>
                <a:ea typeface="Montserrat"/>
                <a:cs typeface="Montserrat"/>
                <a:sym typeface="Montserrat"/>
              </a:rPr>
            </a:br>
            <a:r>
              <a:rPr lang="en-IN" sz="1800" b="0" dirty="0">
                <a:latin typeface="Montserrat"/>
                <a:ea typeface="Montserrat"/>
                <a:cs typeface="Montserrat"/>
                <a:sym typeface="Montserrat"/>
              </a:rPr>
              <a:t>Google Translate API</a:t>
            </a:r>
            <a:br>
              <a:rPr lang="en-IN" sz="1800" b="0" dirty="0">
                <a:latin typeface="Montserrat"/>
                <a:ea typeface="Montserrat"/>
                <a:cs typeface="Montserrat"/>
                <a:sym typeface="Montserrat"/>
              </a:rPr>
            </a:br>
            <a:r>
              <a:rPr lang="en-IN" sz="1800" b="0" dirty="0">
                <a:latin typeface="Montserrat"/>
                <a:ea typeface="Montserrat"/>
                <a:cs typeface="Montserrat"/>
                <a:sym typeface="Montserrat"/>
              </a:rPr>
              <a:t>REACT JS</a:t>
            </a:r>
            <a:br>
              <a:rPr lang="en-IN" sz="1800" b="0" dirty="0">
                <a:latin typeface="Montserrat"/>
                <a:ea typeface="Montserrat"/>
                <a:cs typeface="Montserrat"/>
                <a:sym typeface="Montserrat"/>
              </a:rPr>
            </a:br>
            <a:r>
              <a:rPr lang="en-IN" sz="1800" b="0" dirty="0">
                <a:latin typeface="Montserrat"/>
                <a:ea typeface="Montserrat"/>
                <a:cs typeface="Montserrat"/>
                <a:sym typeface="Montserrat"/>
              </a:rPr>
              <a:t>Machine Learning</a:t>
            </a:r>
            <a:endParaRPr sz="1800" b="0" dirty="0">
              <a:latin typeface="Montserrat"/>
              <a:ea typeface="Montserrat"/>
              <a:cs typeface="Montserrat"/>
              <a:sym typeface="Montserrat"/>
            </a:endParaRPr>
          </a:p>
        </p:txBody>
      </p:sp>
    </p:spTree>
    <p:extLst>
      <p:ext uri="{BB962C8B-B14F-4D97-AF65-F5344CB8AC3E}">
        <p14:creationId xmlns:p14="http://schemas.microsoft.com/office/powerpoint/2010/main" val="185137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3"/>
          <p:cNvSpPr txBox="1">
            <a:spLocks noGrp="1"/>
          </p:cNvSpPr>
          <p:nvPr>
            <p:ph type="title"/>
          </p:nvPr>
        </p:nvSpPr>
        <p:spPr>
          <a:xfrm>
            <a:off x="283100" y="712150"/>
            <a:ext cx="8620500" cy="101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
              <a:t>Future Enhancements</a:t>
            </a:r>
            <a:endParaRPr/>
          </a:p>
        </p:txBody>
      </p:sp>
      <p:sp>
        <p:nvSpPr>
          <p:cNvPr id="180" name="Google Shape;180;p13"/>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3"/>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3"/>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3"/>
          <p:cNvSpPr txBox="1">
            <a:spLocks noGrp="1"/>
          </p:cNvSpPr>
          <p:nvPr>
            <p:ph type="title"/>
          </p:nvPr>
        </p:nvSpPr>
        <p:spPr>
          <a:xfrm>
            <a:off x="6125275" y="2054325"/>
            <a:ext cx="2481600" cy="111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2600"/>
              <a:t>Refugee</a:t>
            </a:r>
            <a:endParaRPr sz="2600"/>
          </a:p>
          <a:p>
            <a:pPr marL="0" lvl="0" indent="0" algn="ctr" rtl="0">
              <a:lnSpc>
                <a:spcPct val="100000"/>
              </a:lnSpc>
              <a:spcBef>
                <a:spcPts val="1200"/>
              </a:spcBef>
              <a:spcAft>
                <a:spcPts val="1200"/>
              </a:spcAft>
              <a:buSzPts val="4800"/>
              <a:buNone/>
            </a:pPr>
            <a:r>
              <a:rPr lang="en" sz="2600"/>
              <a:t> Relief</a:t>
            </a:r>
            <a:endParaRPr sz="2600" b="0">
              <a:solidFill>
                <a:schemeClr val="lt1"/>
              </a:solidFill>
            </a:endParaRPr>
          </a:p>
        </p:txBody>
      </p:sp>
      <p:sp>
        <p:nvSpPr>
          <p:cNvPr id="184" name="Google Shape;184;p13"/>
          <p:cNvSpPr txBox="1">
            <a:spLocks noGrp="1"/>
          </p:cNvSpPr>
          <p:nvPr>
            <p:ph type="title"/>
          </p:nvPr>
        </p:nvSpPr>
        <p:spPr>
          <a:xfrm>
            <a:off x="443475" y="2054325"/>
            <a:ext cx="2481600" cy="111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800"/>
              <a:buNone/>
            </a:pPr>
            <a:r>
              <a:rPr lang="en" sz="2600"/>
              <a:t>Personal </a:t>
            </a:r>
            <a:endParaRPr sz="2600"/>
          </a:p>
          <a:p>
            <a:pPr marL="0" lvl="0" indent="0" algn="ctr" rtl="0">
              <a:lnSpc>
                <a:spcPct val="100000"/>
              </a:lnSpc>
              <a:spcBef>
                <a:spcPts val="1200"/>
              </a:spcBef>
              <a:spcAft>
                <a:spcPts val="0"/>
              </a:spcAft>
              <a:buSzPts val="4800"/>
              <a:buNone/>
            </a:pPr>
            <a:r>
              <a:rPr lang="en" sz="2600"/>
              <a:t>Fundraising</a:t>
            </a:r>
            <a:endParaRPr sz="2600"/>
          </a:p>
          <a:p>
            <a:pPr marL="0" lvl="0" indent="0" algn="l" rtl="0">
              <a:lnSpc>
                <a:spcPct val="100000"/>
              </a:lnSpc>
              <a:spcBef>
                <a:spcPts val="1200"/>
              </a:spcBef>
              <a:spcAft>
                <a:spcPts val="1200"/>
              </a:spcAft>
              <a:buSzPts val="4800"/>
              <a:buNone/>
            </a:pPr>
            <a:endParaRPr sz="1400">
              <a:solidFill>
                <a:schemeClr val="lt1"/>
              </a:solidFill>
            </a:endParaRPr>
          </a:p>
        </p:txBody>
      </p:sp>
      <p:sp>
        <p:nvSpPr>
          <p:cNvPr id="185" name="Google Shape;185;p13"/>
          <p:cNvSpPr txBox="1">
            <a:spLocks noGrp="1"/>
          </p:cNvSpPr>
          <p:nvPr>
            <p:ph type="title"/>
          </p:nvPr>
        </p:nvSpPr>
        <p:spPr>
          <a:xfrm>
            <a:off x="3284388" y="2103075"/>
            <a:ext cx="2481600" cy="101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2600"/>
              <a:t>Startup </a:t>
            </a:r>
            <a:endParaRPr sz="2600"/>
          </a:p>
          <a:p>
            <a:pPr marL="0" lvl="0" indent="0" algn="ctr" rtl="0">
              <a:lnSpc>
                <a:spcPct val="100000"/>
              </a:lnSpc>
              <a:spcBef>
                <a:spcPts val="1200"/>
              </a:spcBef>
              <a:spcAft>
                <a:spcPts val="1200"/>
              </a:spcAft>
              <a:buSzPts val="4800"/>
              <a:buNone/>
            </a:pPr>
            <a:r>
              <a:rPr lang="en" sz="2600"/>
              <a:t>Funding</a:t>
            </a:r>
            <a:endParaRPr sz="1400" b="0">
              <a:solidFill>
                <a:schemeClr val="lt1"/>
              </a:solidFill>
            </a:endParaRPr>
          </a:p>
        </p:txBody>
      </p:sp>
      <p:sp>
        <p:nvSpPr>
          <p:cNvPr id="186" name="Google Shape;186;p13"/>
          <p:cNvSpPr txBox="1">
            <a:spLocks noGrp="1"/>
          </p:cNvSpPr>
          <p:nvPr>
            <p:ph type="title"/>
          </p:nvPr>
        </p:nvSpPr>
        <p:spPr>
          <a:xfrm>
            <a:off x="443475" y="3122775"/>
            <a:ext cx="2481600" cy="93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SzPts val="4800"/>
              <a:buNone/>
            </a:pPr>
            <a:r>
              <a:rPr lang="en" sz="1800" b="0">
                <a:solidFill>
                  <a:srgbClr val="EFEFEF"/>
                </a:solidFill>
                <a:latin typeface="Arial"/>
                <a:ea typeface="Arial"/>
                <a:cs typeface="Arial"/>
                <a:sym typeface="Arial"/>
              </a:rPr>
              <a:t>Anyone will be able to raise funds</a:t>
            </a:r>
            <a:endParaRPr sz="1800" b="0">
              <a:solidFill>
                <a:srgbClr val="EFEFEF"/>
              </a:solidFill>
              <a:latin typeface="Arial"/>
              <a:ea typeface="Arial"/>
              <a:cs typeface="Arial"/>
              <a:sym typeface="Arial"/>
            </a:endParaRPr>
          </a:p>
        </p:txBody>
      </p:sp>
      <p:sp>
        <p:nvSpPr>
          <p:cNvPr id="187" name="Google Shape;187;p13"/>
          <p:cNvSpPr txBox="1">
            <a:spLocks noGrp="1"/>
          </p:cNvSpPr>
          <p:nvPr>
            <p:ph type="title"/>
          </p:nvPr>
        </p:nvSpPr>
        <p:spPr>
          <a:xfrm>
            <a:off x="3273588" y="3122775"/>
            <a:ext cx="2503200" cy="93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SzPts val="4800"/>
              <a:buNone/>
            </a:pPr>
            <a:r>
              <a:rPr lang="en" sz="1800" b="0">
                <a:solidFill>
                  <a:srgbClr val="EFEFEF"/>
                </a:solidFill>
                <a:latin typeface="Arial"/>
                <a:ea typeface="Arial"/>
                <a:cs typeface="Arial"/>
                <a:sym typeface="Arial"/>
              </a:rPr>
              <a:t>Startups can also create their Funding Blocks</a:t>
            </a:r>
            <a:endParaRPr sz="1800" b="0">
              <a:solidFill>
                <a:srgbClr val="EFEFEF"/>
              </a:solidFill>
              <a:latin typeface="Arial"/>
              <a:ea typeface="Arial"/>
              <a:cs typeface="Arial"/>
              <a:sym typeface="Arial"/>
            </a:endParaRPr>
          </a:p>
        </p:txBody>
      </p:sp>
      <p:sp>
        <p:nvSpPr>
          <p:cNvPr id="188" name="Google Shape;188;p13"/>
          <p:cNvSpPr txBox="1">
            <a:spLocks noGrp="1"/>
          </p:cNvSpPr>
          <p:nvPr>
            <p:ph type="title"/>
          </p:nvPr>
        </p:nvSpPr>
        <p:spPr>
          <a:xfrm>
            <a:off x="6125285" y="3122775"/>
            <a:ext cx="2503200" cy="93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SzPts val="4800"/>
              <a:buNone/>
            </a:pPr>
            <a:r>
              <a:rPr lang="en" sz="1800" b="0">
                <a:solidFill>
                  <a:srgbClr val="EFEFEF"/>
                </a:solidFill>
                <a:latin typeface="Arial"/>
                <a:ea typeface="Arial"/>
                <a:cs typeface="Arial"/>
                <a:sym typeface="Arial"/>
              </a:rPr>
              <a:t>The total relief funds will be distributed to each wallet separately</a:t>
            </a:r>
            <a:endParaRPr sz="1800" b="0">
              <a:solidFill>
                <a:srgbClr val="EFEFE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4"/>
          <p:cNvSpPr txBox="1">
            <a:spLocks noGrp="1"/>
          </p:cNvSpPr>
          <p:nvPr>
            <p:ph type="title"/>
          </p:nvPr>
        </p:nvSpPr>
        <p:spPr>
          <a:xfrm>
            <a:off x="715575" y="2074500"/>
            <a:ext cx="8076600" cy="9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000"/>
              </a:spcAft>
              <a:buSzPts val="4800"/>
              <a:buNone/>
            </a:pPr>
            <a:r>
              <a:rPr lang="en"/>
              <a:t>Thank You</a:t>
            </a:r>
            <a:endParaRPr sz="2400" b="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0"/>
          <p:cNvSpPr txBox="1">
            <a:spLocks noGrp="1"/>
          </p:cNvSpPr>
          <p:nvPr>
            <p:ph type="title"/>
          </p:nvPr>
        </p:nvSpPr>
        <p:spPr>
          <a:xfrm>
            <a:off x="324600" y="538800"/>
            <a:ext cx="8494800" cy="406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4800"/>
              <a:buNone/>
            </a:pPr>
            <a:r>
              <a:rPr lang="en-IN" sz="1600" b="0" dirty="0">
                <a:solidFill>
                  <a:schemeClr val="bg1"/>
                </a:solidFill>
                <a:latin typeface="Montserrat"/>
                <a:ea typeface="Montserrat"/>
                <a:cs typeface="Montserrat"/>
                <a:sym typeface="Montserrat"/>
              </a:rPr>
              <a:t>PROJECT OVERVIEW and Introduction </a:t>
            </a:r>
            <a:br>
              <a:rPr lang="en-IN" sz="1600" b="0" dirty="0">
                <a:solidFill>
                  <a:schemeClr val="bg1"/>
                </a:solidFill>
                <a:latin typeface="Montserrat"/>
                <a:ea typeface="Montserrat"/>
                <a:cs typeface="Montserrat"/>
                <a:sym typeface="Montserrat"/>
              </a:rPr>
            </a:br>
            <a:br>
              <a:rPr lang="en-IN" sz="1600" b="0" dirty="0">
                <a:solidFill>
                  <a:schemeClr val="bg1"/>
                </a:solidFill>
                <a:latin typeface="Montserrat"/>
                <a:ea typeface="Montserrat"/>
                <a:cs typeface="Montserrat"/>
                <a:sym typeface="Montserrat"/>
              </a:rPr>
            </a:br>
            <a:br>
              <a:rPr lang="en-IN" sz="1600" b="0" dirty="0">
                <a:solidFill>
                  <a:schemeClr val="bg1"/>
                </a:solidFill>
                <a:latin typeface="Montserrat"/>
                <a:ea typeface="Montserrat"/>
                <a:cs typeface="Montserrat"/>
                <a:sym typeface="Montserrat"/>
              </a:rPr>
            </a:br>
            <a:br>
              <a:rPr lang="en-IN" sz="1600" b="0" dirty="0">
                <a:solidFill>
                  <a:schemeClr val="bg1"/>
                </a:solidFill>
                <a:latin typeface="Montserrat"/>
                <a:ea typeface="Montserrat"/>
                <a:cs typeface="Montserrat"/>
                <a:sym typeface="Montserrat"/>
              </a:rPr>
            </a:br>
            <a:br>
              <a:rPr lang="en-IN" sz="1600" b="0" dirty="0">
                <a:solidFill>
                  <a:schemeClr val="bg1"/>
                </a:solidFill>
                <a:latin typeface="Montserrat"/>
                <a:ea typeface="Montserrat"/>
                <a:cs typeface="Montserrat"/>
                <a:sym typeface="Montserrat"/>
              </a:rPr>
            </a:br>
            <a:r>
              <a:rPr lang="en-IN" sz="1400" b="0" dirty="0">
                <a:solidFill>
                  <a:schemeClr val="bg1"/>
                </a:solidFill>
                <a:latin typeface="Raleway" pitchFamily="2" charset="0"/>
                <a:ea typeface="Montserrat"/>
                <a:cs typeface="Montserrat"/>
                <a:sym typeface="Montserrat"/>
              </a:rPr>
              <a:t>The Project </a:t>
            </a:r>
            <a:r>
              <a:rPr lang="en-IN" sz="1400" b="0" dirty="0" err="1">
                <a:solidFill>
                  <a:schemeClr val="bg1"/>
                </a:solidFill>
                <a:latin typeface="Raleway" pitchFamily="2" charset="0"/>
                <a:ea typeface="Montserrat"/>
                <a:cs typeface="Montserrat"/>
                <a:sym typeface="Montserrat"/>
              </a:rPr>
              <a:t>Obective</a:t>
            </a:r>
            <a:r>
              <a:rPr lang="en-IN" sz="1400" b="0" dirty="0">
                <a:solidFill>
                  <a:schemeClr val="bg1"/>
                </a:solidFill>
                <a:latin typeface="Raleway" pitchFamily="2" charset="0"/>
                <a:ea typeface="Montserrat"/>
                <a:cs typeface="Montserrat"/>
                <a:sym typeface="Montserrat"/>
              </a:rPr>
              <a:t> and intent is to make mainstream </a:t>
            </a:r>
            <a:r>
              <a:rPr lang="en-US" sz="1400" b="0" dirty="0">
                <a:latin typeface="Raleway" pitchFamily="2" charset="0"/>
              </a:rPr>
              <a:t>climate tech application to help make an impact on the earth. Leverage the latest  technology to track data and show your climate impact while expanding your business reach with local payment methods across all the countries of the </a:t>
            </a:r>
            <a:r>
              <a:rPr lang="en-US" sz="1400" b="0" dirty="0" err="1">
                <a:latin typeface="Raleway" pitchFamily="2" charset="0"/>
              </a:rPr>
              <a:t>world.By</a:t>
            </a:r>
            <a:r>
              <a:rPr lang="en-US" sz="1400" b="0" dirty="0">
                <a:latin typeface="Raleway" pitchFamily="2" charset="0"/>
              </a:rPr>
              <a:t> enabling </a:t>
            </a:r>
            <a:r>
              <a:rPr lang="en-US" sz="1400" b="0" i="0" dirty="0">
                <a:solidFill>
                  <a:schemeClr val="bg1"/>
                </a:solidFill>
                <a:effectLst/>
                <a:latin typeface="Raleway" pitchFamily="2" charset="0"/>
              </a:rPr>
              <a:t>Web3 wallet Connect Decentralized Funding App is the first of Defi kind decentralized donation app. It eliminates the majority of obstacles and risk factors that we face while Donating relief funds. It ensures transparency in a trustless environment, enabling rapid action to any disaster in the world.</a:t>
            </a:r>
            <a:endParaRPr sz="1400" b="0" dirty="0">
              <a:solidFill>
                <a:schemeClr val="bg1"/>
              </a:solidFill>
              <a:latin typeface="Raleway" pitchFamily="2" charset="0"/>
              <a:ea typeface="Montserrat"/>
              <a:cs typeface="Montserrat"/>
              <a:sym typeface="Montserrat"/>
            </a:endParaRPr>
          </a:p>
        </p:txBody>
      </p:sp>
    </p:spTree>
    <p:extLst>
      <p:ext uri="{BB962C8B-B14F-4D97-AF65-F5344CB8AC3E}">
        <p14:creationId xmlns:p14="http://schemas.microsoft.com/office/powerpoint/2010/main" val="2205208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2"/>
          <p:cNvSpPr txBox="1">
            <a:spLocks noGrp="1"/>
          </p:cNvSpPr>
          <p:nvPr>
            <p:ph type="title"/>
          </p:nvPr>
        </p:nvSpPr>
        <p:spPr>
          <a:xfrm>
            <a:off x="436450" y="1327650"/>
            <a:ext cx="4056600" cy="248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b="0">
                <a:solidFill>
                  <a:schemeClr val="dk2"/>
                </a:solidFill>
              </a:rPr>
              <a:t>Japan</a:t>
            </a:r>
            <a:r>
              <a:rPr lang="en" sz="2400" b="0">
                <a:solidFill>
                  <a:schemeClr val="dk2"/>
                </a:solidFill>
              </a:rPr>
              <a:t> </a:t>
            </a:r>
            <a:r>
              <a:rPr lang="en"/>
              <a:t>Earthquake </a:t>
            </a:r>
            <a:endParaRPr/>
          </a:p>
          <a:p>
            <a:pPr marL="0" lvl="0" indent="457200" algn="l" rtl="0">
              <a:lnSpc>
                <a:spcPct val="100000"/>
              </a:lnSpc>
              <a:spcBef>
                <a:spcPts val="0"/>
              </a:spcBef>
              <a:spcAft>
                <a:spcPts val="0"/>
              </a:spcAft>
              <a:buSzPts val="3600"/>
              <a:buNone/>
            </a:pPr>
            <a:r>
              <a:rPr lang="en" b="0">
                <a:solidFill>
                  <a:schemeClr val="dk2"/>
                </a:solidFill>
              </a:rPr>
              <a:t>and</a:t>
            </a:r>
            <a:r>
              <a:rPr lang="en" sz="2400" b="0">
                <a:solidFill>
                  <a:schemeClr val="dk2"/>
                </a:solidFill>
              </a:rPr>
              <a:t>  </a:t>
            </a:r>
            <a:r>
              <a:rPr lang="en"/>
              <a:t>Tsunami </a:t>
            </a:r>
            <a:endParaRPr/>
          </a:p>
        </p:txBody>
      </p:sp>
      <p:pic>
        <p:nvPicPr>
          <p:cNvPr id="79" name="Google Shape;79;p2"/>
          <p:cNvPicPr preferRelativeResize="0"/>
          <p:nvPr/>
        </p:nvPicPr>
        <p:blipFill rotWithShape="1">
          <a:blip r:embed="rId3">
            <a:alphaModFix/>
          </a:blip>
          <a:srcRect/>
          <a:stretch/>
        </p:blipFill>
        <p:spPr>
          <a:xfrm>
            <a:off x="4572000" y="0"/>
            <a:ext cx="2777200" cy="1767725"/>
          </a:xfrm>
          <a:prstGeom prst="rect">
            <a:avLst/>
          </a:prstGeom>
          <a:noFill/>
          <a:ln>
            <a:noFill/>
          </a:ln>
        </p:spPr>
      </p:pic>
      <p:pic>
        <p:nvPicPr>
          <p:cNvPr id="80" name="Google Shape;80;p2"/>
          <p:cNvPicPr preferRelativeResize="0"/>
          <p:nvPr/>
        </p:nvPicPr>
        <p:blipFill rotWithShape="1">
          <a:blip r:embed="rId4">
            <a:alphaModFix/>
          </a:blip>
          <a:srcRect/>
          <a:stretch/>
        </p:blipFill>
        <p:spPr>
          <a:xfrm>
            <a:off x="6224025" y="1767725"/>
            <a:ext cx="2919975" cy="2189226"/>
          </a:xfrm>
          <a:prstGeom prst="rect">
            <a:avLst/>
          </a:prstGeom>
          <a:noFill/>
          <a:ln>
            <a:noFill/>
          </a:ln>
        </p:spPr>
      </p:pic>
      <p:pic>
        <p:nvPicPr>
          <p:cNvPr id="81" name="Google Shape;81;p2"/>
          <p:cNvPicPr preferRelativeResize="0"/>
          <p:nvPr/>
        </p:nvPicPr>
        <p:blipFill rotWithShape="1">
          <a:blip r:embed="rId5">
            <a:alphaModFix/>
          </a:blip>
          <a:srcRect/>
          <a:stretch/>
        </p:blipFill>
        <p:spPr>
          <a:xfrm>
            <a:off x="4572000" y="1767725"/>
            <a:ext cx="1657925" cy="2616351"/>
          </a:xfrm>
          <a:prstGeom prst="rect">
            <a:avLst/>
          </a:prstGeom>
          <a:noFill/>
          <a:ln>
            <a:noFill/>
          </a:ln>
        </p:spPr>
      </p:pic>
      <p:pic>
        <p:nvPicPr>
          <p:cNvPr id="82" name="Google Shape;82;p2"/>
          <p:cNvPicPr preferRelativeResize="0"/>
          <p:nvPr/>
        </p:nvPicPr>
        <p:blipFill rotWithShape="1">
          <a:blip r:embed="rId6">
            <a:alphaModFix/>
          </a:blip>
          <a:srcRect/>
          <a:stretch/>
        </p:blipFill>
        <p:spPr>
          <a:xfrm>
            <a:off x="6782525" y="3570756"/>
            <a:ext cx="2361475" cy="1572750"/>
          </a:xfrm>
          <a:prstGeom prst="rect">
            <a:avLst/>
          </a:prstGeom>
          <a:noFill/>
          <a:ln>
            <a:noFill/>
          </a:ln>
        </p:spPr>
      </p:pic>
      <p:pic>
        <p:nvPicPr>
          <p:cNvPr id="83" name="Google Shape;83;p2"/>
          <p:cNvPicPr preferRelativeResize="0"/>
          <p:nvPr/>
        </p:nvPicPr>
        <p:blipFill rotWithShape="1">
          <a:blip r:embed="rId7">
            <a:alphaModFix/>
          </a:blip>
          <a:srcRect/>
          <a:stretch/>
        </p:blipFill>
        <p:spPr>
          <a:xfrm>
            <a:off x="4572000" y="3906725"/>
            <a:ext cx="2210525" cy="1236775"/>
          </a:xfrm>
          <a:prstGeom prst="rect">
            <a:avLst/>
          </a:prstGeom>
          <a:noFill/>
          <a:ln>
            <a:noFill/>
          </a:ln>
        </p:spPr>
      </p:pic>
      <p:pic>
        <p:nvPicPr>
          <p:cNvPr id="84" name="Google Shape;84;p2"/>
          <p:cNvPicPr preferRelativeResize="0"/>
          <p:nvPr/>
        </p:nvPicPr>
        <p:blipFill rotWithShape="1">
          <a:blip r:embed="rId8">
            <a:alphaModFix/>
          </a:blip>
          <a:srcRect/>
          <a:stretch/>
        </p:blipFill>
        <p:spPr>
          <a:xfrm>
            <a:off x="7349200" y="0"/>
            <a:ext cx="1794800" cy="1920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3"/>
          <p:cNvPicPr preferRelativeResize="0"/>
          <p:nvPr/>
        </p:nvPicPr>
        <p:blipFill rotWithShape="1">
          <a:blip r:embed="rId3">
            <a:alphaModFix/>
          </a:blip>
          <a:srcRect/>
          <a:stretch/>
        </p:blipFill>
        <p:spPr>
          <a:xfrm>
            <a:off x="2444700" y="83912"/>
            <a:ext cx="4254600" cy="4818038"/>
          </a:xfrm>
          <a:prstGeom prst="rect">
            <a:avLst/>
          </a:prstGeom>
          <a:noFill/>
          <a:ln>
            <a:noFill/>
          </a:ln>
        </p:spPr>
      </p:pic>
      <p:sp>
        <p:nvSpPr>
          <p:cNvPr id="90" name="Google Shape;90;p3"/>
          <p:cNvSpPr txBox="1"/>
          <p:nvPr/>
        </p:nvSpPr>
        <p:spPr>
          <a:xfrm>
            <a:off x="2699850" y="630625"/>
            <a:ext cx="3754200" cy="1006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Raleway"/>
                <a:ea typeface="Raleway"/>
                <a:cs typeface="Raleway"/>
                <a:sym typeface="Raleway"/>
              </a:rPr>
              <a:t>Some of the Fundraising Organizations</a:t>
            </a:r>
            <a:endParaRPr sz="2400" b="1" i="0" u="none" strike="noStrike" cap="none">
              <a:solidFill>
                <a:schemeClr val="lt2"/>
              </a:solidFill>
              <a:latin typeface="Raleway"/>
              <a:ea typeface="Raleway"/>
              <a:cs typeface="Raleway"/>
              <a:sym typeface="Raleway"/>
            </a:endParaRPr>
          </a:p>
        </p:txBody>
      </p:sp>
      <p:sp>
        <p:nvSpPr>
          <p:cNvPr id="91" name="Google Shape;91;p3"/>
          <p:cNvSpPr txBox="1">
            <a:spLocks noGrp="1"/>
          </p:cNvSpPr>
          <p:nvPr>
            <p:ph type="body" idx="4294967295"/>
          </p:nvPr>
        </p:nvSpPr>
        <p:spPr>
          <a:xfrm>
            <a:off x="2855550" y="2059375"/>
            <a:ext cx="3432900" cy="2276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Kumamoto Japan Relief Fund</a:t>
            </a:r>
            <a:br>
              <a:rPr lang="en" sz="1400" dirty="0">
                <a:latin typeface="Raleway"/>
                <a:ea typeface="Raleway"/>
                <a:cs typeface="Raleway"/>
                <a:sym typeface="Raleway"/>
              </a:rPr>
            </a:br>
            <a:r>
              <a:rPr lang="en" sz="1400" dirty="0">
                <a:latin typeface="Raleway"/>
                <a:ea typeface="Raleway"/>
                <a:cs typeface="Raleway"/>
                <a:sym typeface="Raleway"/>
              </a:rPr>
              <a:t>Raised: $850,635</a:t>
            </a:r>
            <a:endParaRPr sz="1400" dirty="0">
              <a:latin typeface="Raleway"/>
              <a:ea typeface="Raleway"/>
              <a:cs typeface="Raleway"/>
              <a:sym typeface="Raleway"/>
            </a:endParaRPr>
          </a:p>
          <a:p>
            <a:pPr marL="457200" lvl="0" indent="0" algn="l" rtl="0">
              <a:lnSpc>
                <a:spcPct val="115000"/>
              </a:lnSpc>
              <a:spcBef>
                <a:spcPts val="0"/>
              </a:spcBef>
              <a:spcAft>
                <a:spcPts val="0"/>
              </a:spcAft>
              <a:buSzPts val="1800"/>
              <a:buNone/>
            </a:pPr>
            <a:r>
              <a:rPr lang="en" sz="1400" b="1" dirty="0">
                <a:latin typeface="Raleway"/>
                <a:ea typeface="Raleway"/>
                <a:cs typeface="Raleway"/>
                <a:sym typeface="Raleway"/>
              </a:rPr>
              <a:t>Time Taken: 5 years</a:t>
            </a:r>
            <a:endParaRPr sz="1400" b="1" dirty="0">
              <a:latin typeface="Raleway"/>
              <a:ea typeface="Raleway"/>
              <a:cs typeface="Raleway"/>
              <a:sym typeface="Raleway"/>
            </a:endParaRPr>
          </a:p>
          <a:p>
            <a:pPr marL="457200" lvl="0" indent="-317500" algn="l" rtl="0">
              <a:lnSpc>
                <a:spcPct val="115000"/>
              </a:lnSpc>
              <a:spcBef>
                <a:spcPts val="10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Japan Earthquake and Tsunami relief fund</a:t>
            </a:r>
            <a:endParaRPr sz="1400" b="1" dirty="0">
              <a:solidFill>
                <a:schemeClr val="dk1"/>
              </a:solidFill>
              <a:latin typeface="Raleway"/>
              <a:ea typeface="Raleway"/>
              <a:cs typeface="Raleway"/>
              <a:sym typeface="Raleway"/>
            </a:endParaRPr>
          </a:p>
          <a:p>
            <a:pPr marL="457200" lvl="0" indent="0" algn="l" rtl="0">
              <a:lnSpc>
                <a:spcPct val="115000"/>
              </a:lnSpc>
              <a:spcBef>
                <a:spcPts val="1000"/>
              </a:spcBef>
              <a:spcAft>
                <a:spcPts val="0"/>
              </a:spcAft>
              <a:buSzPts val="1800"/>
              <a:buNone/>
            </a:pPr>
            <a:r>
              <a:rPr lang="en" sz="1200" dirty="0">
                <a:latin typeface="Raleway"/>
                <a:ea typeface="Raleway"/>
                <a:cs typeface="Raleway"/>
                <a:sym typeface="Raleway"/>
              </a:rPr>
              <a:t>Raised: $9.08M</a:t>
            </a:r>
            <a:endParaRPr sz="1200" dirty="0">
              <a:latin typeface="Raleway"/>
              <a:ea typeface="Raleway"/>
              <a:cs typeface="Raleway"/>
              <a:sym typeface="Raleway"/>
            </a:endParaRPr>
          </a:p>
          <a:p>
            <a:pPr marL="457200" lvl="0" indent="0" algn="l" rtl="0">
              <a:lnSpc>
                <a:spcPct val="115000"/>
              </a:lnSpc>
              <a:spcBef>
                <a:spcPts val="0"/>
              </a:spcBef>
              <a:spcAft>
                <a:spcPts val="1000"/>
              </a:spcAft>
              <a:buSzPts val="1800"/>
              <a:buNone/>
            </a:pPr>
            <a:r>
              <a:rPr lang="en" sz="1400" b="1" dirty="0">
                <a:latin typeface="Raleway"/>
                <a:ea typeface="Raleway"/>
                <a:cs typeface="Raleway"/>
                <a:sym typeface="Raleway"/>
              </a:rPr>
              <a:t>Time Taken: 10 years</a:t>
            </a:r>
            <a:endParaRPr sz="1400" dirty="0">
              <a:solidFill>
                <a:schemeClr val="dk2"/>
              </a:solidFill>
              <a:latin typeface="Raleway"/>
              <a:ea typeface="Raleway"/>
              <a:cs typeface="Raleway"/>
              <a:sym typeface="Raleway"/>
            </a:endParaRPr>
          </a:p>
        </p:txBody>
      </p:sp>
      <p:sp>
        <p:nvSpPr>
          <p:cNvPr id="92" name="Google Shape;92;p3"/>
          <p:cNvSpPr txBox="1"/>
          <p:nvPr/>
        </p:nvSpPr>
        <p:spPr>
          <a:xfrm>
            <a:off x="2577575" y="4455700"/>
            <a:ext cx="21678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dirty="0">
                <a:solidFill>
                  <a:srgbClr val="000000"/>
                </a:solidFill>
                <a:latin typeface="Lato"/>
                <a:ea typeface="Lato"/>
                <a:cs typeface="Lato"/>
                <a:sym typeface="Lato"/>
              </a:rPr>
              <a:t>Source: GlobalGiving.org</a:t>
            </a:r>
            <a:endParaRPr sz="800" b="0" i="0" u="none" strike="noStrike" cap="none" dirty="0">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533700" y="1275300"/>
            <a:ext cx="8076600" cy="259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800"/>
              <a:buNone/>
            </a:pPr>
            <a:r>
              <a:rPr lang="en" dirty="0"/>
              <a:t>Is it the amount that is lagging or </a:t>
            </a:r>
            <a:endParaRPr dirty="0"/>
          </a:p>
          <a:p>
            <a:pPr marL="0" lvl="0" indent="0" algn="ctr" rtl="0">
              <a:lnSpc>
                <a:spcPct val="100000"/>
              </a:lnSpc>
              <a:spcBef>
                <a:spcPts val="1000"/>
              </a:spcBef>
              <a:spcAft>
                <a:spcPts val="0"/>
              </a:spcAft>
              <a:buSzPts val="4800"/>
              <a:buNone/>
            </a:pPr>
            <a:r>
              <a:rPr lang="en" dirty="0">
                <a:solidFill>
                  <a:schemeClr val="accent5"/>
                </a:solidFill>
              </a:rPr>
              <a:t>Time?</a:t>
            </a:r>
            <a:endParaRPr dirty="0"/>
          </a:p>
          <a:p>
            <a:pPr marL="0" lvl="0" indent="0" algn="ctr" rtl="0">
              <a:lnSpc>
                <a:spcPct val="100000"/>
              </a:lnSpc>
              <a:spcBef>
                <a:spcPts val="1000"/>
              </a:spcBef>
              <a:spcAft>
                <a:spcPts val="1000"/>
              </a:spcAft>
              <a:buSzPts val="4800"/>
              <a:buNone/>
            </a:pPr>
            <a:endParaRPr sz="2400" b="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5"/>
          <p:cNvSpPr txBox="1">
            <a:spLocks noGrp="1"/>
          </p:cNvSpPr>
          <p:nvPr>
            <p:ph type="title"/>
          </p:nvPr>
        </p:nvSpPr>
        <p:spPr>
          <a:xfrm>
            <a:off x="324600" y="433550"/>
            <a:ext cx="8494800" cy="426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800"/>
              <a:buNone/>
            </a:pPr>
            <a:r>
              <a:rPr lang="en" sz="2600">
                <a:latin typeface="Montserrat"/>
                <a:ea typeface="Montserrat"/>
                <a:cs typeface="Montserrat"/>
                <a:sym typeface="Montserrat"/>
              </a:rPr>
              <a:t>Where’s the </a:t>
            </a:r>
            <a:r>
              <a:rPr lang="en" sz="3600">
                <a:solidFill>
                  <a:schemeClr val="accent5"/>
                </a:solidFill>
              </a:rPr>
              <a:t>Problem?</a:t>
            </a:r>
            <a:endParaRPr sz="3600">
              <a:solidFill>
                <a:schemeClr val="accent5"/>
              </a:solidFill>
            </a:endParaRPr>
          </a:p>
          <a:p>
            <a:pPr marL="0" lvl="0" indent="0" algn="l" rtl="0">
              <a:lnSpc>
                <a:spcPct val="100000"/>
              </a:lnSpc>
              <a:spcBef>
                <a:spcPts val="1000"/>
              </a:spcBef>
              <a:spcAft>
                <a:spcPts val="0"/>
              </a:spcAft>
              <a:buSzPts val="4800"/>
              <a:buNone/>
            </a:pPr>
            <a:endParaRPr sz="1600" b="0">
              <a:latin typeface="Montserrat"/>
              <a:ea typeface="Montserrat"/>
              <a:cs typeface="Montserrat"/>
              <a:sym typeface="Montserrat"/>
            </a:endParaRPr>
          </a:p>
          <a:p>
            <a:pPr marL="914400" lvl="0" indent="-330200" algn="l" rtl="0">
              <a:lnSpc>
                <a:spcPct val="100000"/>
              </a:lnSpc>
              <a:spcBef>
                <a:spcPts val="0"/>
              </a:spcBef>
              <a:spcAft>
                <a:spcPts val="0"/>
              </a:spcAft>
              <a:buSzPts val="1600"/>
              <a:buFont typeface="Montserrat"/>
              <a:buChar char="●"/>
            </a:pPr>
            <a:r>
              <a:rPr lang="en" sz="1600" b="0">
                <a:latin typeface="Montserrat"/>
                <a:ea typeface="Montserrat"/>
                <a:cs typeface="Montserrat"/>
                <a:sym typeface="Montserrat"/>
              </a:rPr>
              <a:t>People donate less</a:t>
            </a:r>
            <a:endParaRPr sz="1600" b="0">
              <a:latin typeface="Montserrat"/>
              <a:ea typeface="Montserrat"/>
              <a:cs typeface="Montserrat"/>
              <a:sym typeface="Montserrat"/>
            </a:endParaRPr>
          </a:p>
          <a:p>
            <a:pPr marL="1371600" lvl="1" indent="-330200" algn="l" rtl="0">
              <a:lnSpc>
                <a:spcPct val="100000"/>
              </a:lnSpc>
              <a:spcBef>
                <a:spcPts val="0"/>
              </a:spcBef>
              <a:spcAft>
                <a:spcPts val="0"/>
              </a:spcAft>
              <a:buSzPts val="1600"/>
              <a:buFont typeface="Montserrat"/>
              <a:buChar char="○"/>
            </a:pPr>
            <a:r>
              <a:rPr lang="en" sz="1600">
                <a:latin typeface="Montserrat"/>
                <a:ea typeface="Montserrat"/>
                <a:cs typeface="Montserrat"/>
                <a:sym typeface="Montserrat"/>
              </a:rPr>
              <a:t>No trust</a:t>
            </a:r>
            <a:r>
              <a:rPr lang="en" sz="1600" b="0">
                <a:latin typeface="Montserrat"/>
                <a:ea typeface="Montserrat"/>
                <a:cs typeface="Montserrat"/>
                <a:sym typeface="Montserrat"/>
              </a:rPr>
              <a:t> on the organisations</a:t>
            </a:r>
            <a:endParaRPr sz="1600" b="0">
              <a:latin typeface="Montserrat"/>
              <a:ea typeface="Montserrat"/>
              <a:cs typeface="Montserrat"/>
              <a:sym typeface="Montserrat"/>
            </a:endParaRPr>
          </a:p>
          <a:p>
            <a:pPr marL="1371600" lvl="1" indent="-330200" algn="l" rtl="0">
              <a:lnSpc>
                <a:spcPct val="100000"/>
              </a:lnSpc>
              <a:spcBef>
                <a:spcPts val="0"/>
              </a:spcBef>
              <a:spcAft>
                <a:spcPts val="0"/>
              </a:spcAft>
              <a:buSzPts val="1600"/>
              <a:buFont typeface="Montserrat"/>
              <a:buChar char="○"/>
            </a:pPr>
            <a:r>
              <a:rPr lang="en" sz="1600" b="0">
                <a:latin typeface="Montserrat"/>
                <a:ea typeface="Montserrat"/>
                <a:cs typeface="Montserrat"/>
                <a:sym typeface="Montserrat"/>
              </a:rPr>
              <a:t>They don’t get anything in return</a:t>
            </a:r>
            <a:endParaRPr sz="1600" b="0">
              <a:latin typeface="Montserrat"/>
              <a:ea typeface="Montserrat"/>
              <a:cs typeface="Montserrat"/>
              <a:sym typeface="Montserrat"/>
            </a:endParaRPr>
          </a:p>
          <a:p>
            <a:pPr marL="0" lvl="0" indent="0" algn="l" rtl="0">
              <a:lnSpc>
                <a:spcPct val="100000"/>
              </a:lnSpc>
              <a:spcBef>
                <a:spcPts val="0"/>
              </a:spcBef>
              <a:spcAft>
                <a:spcPts val="0"/>
              </a:spcAft>
              <a:buSzPts val="4800"/>
              <a:buNone/>
            </a:pPr>
            <a:endParaRPr sz="1600" b="0">
              <a:latin typeface="Montserrat"/>
              <a:ea typeface="Montserrat"/>
              <a:cs typeface="Montserrat"/>
              <a:sym typeface="Montserrat"/>
            </a:endParaRPr>
          </a:p>
          <a:p>
            <a:pPr marL="914400" lvl="0" indent="-330200" algn="l" rtl="0">
              <a:lnSpc>
                <a:spcPct val="100000"/>
              </a:lnSpc>
              <a:spcBef>
                <a:spcPts val="0"/>
              </a:spcBef>
              <a:spcAft>
                <a:spcPts val="0"/>
              </a:spcAft>
              <a:buSzPts val="1600"/>
              <a:buFont typeface="Montserrat"/>
              <a:buChar char="●"/>
            </a:pPr>
            <a:r>
              <a:rPr lang="en" sz="1600" b="0">
                <a:latin typeface="Montserrat"/>
                <a:ea typeface="Montserrat"/>
                <a:cs typeface="Montserrat"/>
                <a:sym typeface="Montserrat"/>
              </a:rPr>
              <a:t>Sometimes It takes </a:t>
            </a:r>
            <a:r>
              <a:rPr lang="en" sz="1600">
                <a:latin typeface="Montserrat"/>
                <a:ea typeface="Montserrat"/>
                <a:cs typeface="Montserrat"/>
                <a:sym typeface="Montserrat"/>
              </a:rPr>
              <a:t>weeks</a:t>
            </a:r>
            <a:r>
              <a:rPr lang="en" sz="1600" b="0">
                <a:latin typeface="Montserrat"/>
                <a:ea typeface="Montserrat"/>
                <a:cs typeface="Montserrat"/>
                <a:sym typeface="Montserrat"/>
              </a:rPr>
              <a:t> to raise the minimum amount needed</a:t>
            </a:r>
            <a:endParaRPr sz="1600" b="0">
              <a:latin typeface="Montserrat"/>
              <a:ea typeface="Montserrat"/>
              <a:cs typeface="Montserrat"/>
              <a:sym typeface="Montserrat"/>
            </a:endParaRPr>
          </a:p>
          <a:p>
            <a:pPr marL="1371600" lvl="1" indent="-330200" algn="l" rtl="0">
              <a:lnSpc>
                <a:spcPct val="100000"/>
              </a:lnSpc>
              <a:spcBef>
                <a:spcPts val="0"/>
              </a:spcBef>
              <a:spcAft>
                <a:spcPts val="0"/>
              </a:spcAft>
              <a:buSzPts val="1600"/>
              <a:buFont typeface="Montserrat"/>
              <a:buChar char="○"/>
            </a:pPr>
            <a:r>
              <a:rPr lang="en" sz="1600" b="0">
                <a:latin typeface="Montserrat"/>
                <a:ea typeface="Montserrat"/>
                <a:cs typeface="Montserrat"/>
                <a:sym typeface="Montserrat"/>
              </a:rPr>
              <a:t>Average person gets aware in around 24 hours</a:t>
            </a:r>
            <a:endParaRPr sz="1600" b="0">
              <a:latin typeface="Montserrat"/>
              <a:ea typeface="Montserrat"/>
              <a:cs typeface="Montserrat"/>
              <a:sym typeface="Montserrat"/>
            </a:endParaRPr>
          </a:p>
          <a:p>
            <a:pPr marL="1371600" lvl="1" indent="-330200" algn="l" rtl="0">
              <a:lnSpc>
                <a:spcPct val="100000"/>
              </a:lnSpc>
              <a:spcBef>
                <a:spcPts val="0"/>
              </a:spcBef>
              <a:spcAft>
                <a:spcPts val="0"/>
              </a:spcAft>
              <a:buSzPts val="1600"/>
              <a:buFont typeface="Montserrat"/>
              <a:buChar char="○"/>
            </a:pPr>
            <a:r>
              <a:rPr lang="en" sz="1600" b="0">
                <a:latin typeface="Montserrat"/>
                <a:ea typeface="Montserrat"/>
                <a:cs typeface="Montserrat"/>
                <a:sym typeface="Montserrat"/>
              </a:rPr>
              <a:t>Spreading awareness consumes majority of time</a:t>
            </a:r>
            <a:endParaRPr sz="1600" b="0">
              <a:latin typeface="Montserrat"/>
              <a:ea typeface="Montserrat"/>
              <a:cs typeface="Montserrat"/>
              <a:sym typeface="Montserrat"/>
            </a:endParaRPr>
          </a:p>
          <a:p>
            <a:pPr marL="1371600" lvl="1" indent="-330200" algn="l" rtl="0">
              <a:lnSpc>
                <a:spcPct val="100000"/>
              </a:lnSpc>
              <a:spcBef>
                <a:spcPts val="0"/>
              </a:spcBef>
              <a:spcAft>
                <a:spcPts val="0"/>
              </a:spcAft>
              <a:buSzPts val="1600"/>
              <a:buFont typeface="Montserrat"/>
              <a:buChar char="○"/>
            </a:pPr>
            <a:r>
              <a:rPr lang="en" sz="1600" b="0">
                <a:latin typeface="Montserrat"/>
                <a:ea typeface="Montserrat"/>
                <a:cs typeface="Montserrat"/>
                <a:sym typeface="Montserrat"/>
              </a:rPr>
              <a:t>Some people are ready to contribute but don’t have funds on time.</a:t>
            </a:r>
            <a:endParaRPr sz="1600" b="0">
              <a:latin typeface="Montserrat"/>
              <a:ea typeface="Montserrat"/>
              <a:cs typeface="Montserrat"/>
              <a:sym typeface="Montserrat"/>
            </a:endParaRPr>
          </a:p>
          <a:p>
            <a:pPr marL="0" lvl="0" indent="0" algn="l" rtl="0">
              <a:lnSpc>
                <a:spcPct val="100000"/>
              </a:lnSpc>
              <a:spcBef>
                <a:spcPts val="0"/>
              </a:spcBef>
              <a:spcAft>
                <a:spcPts val="0"/>
              </a:spcAft>
              <a:buSzPts val="4800"/>
              <a:buNone/>
            </a:pPr>
            <a:endParaRPr sz="1600" b="0">
              <a:latin typeface="Montserrat"/>
              <a:ea typeface="Montserrat"/>
              <a:cs typeface="Montserrat"/>
              <a:sym typeface="Montserrat"/>
            </a:endParaRPr>
          </a:p>
          <a:p>
            <a:pPr marL="914400" lvl="0" indent="-330200" algn="l" rtl="0">
              <a:lnSpc>
                <a:spcPct val="100000"/>
              </a:lnSpc>
              <a:spcBef>
                <a:spcPts val="0"/>
              </a:spcBef>
              <a:spcAft>
                <a:spcPts val="0"/>
              </a:spcAft>
              <a:buSzPts val="1600"/>
              <a:buFont typeface="Montserrat"/>
              <a:buChar char="●"/>
            </a:pPr>
            <a:r>
              <a:rPr lang="en" sz="1600" b="0">
                <a:latin typeface="Montserrat"/>
                <a:ea typeface="Montserrat"/>
                <a:cs typeface="Montserrat"/>
                <a:sym typeface="Montserrat"/>
              </a:rPr>
              <a:t>What if they raised 100k but only used 80k?</a:t>
            </a:r>
            <a:endParaRPr sz="1600" b="0">
              <a:latin typeface="Montserrat"/>
              <a:ea typeface="Montserrat"/>
              <a:cs typeface="Montserrat"/>
              <a:sym typeface="Montserrat"/>
            </a:endParaRPr>
          </a:p>
          <a:p>
            <a:pPr marL="1371600" lvl="1" indent="-330200" algn="l" rtl="0">
              <a:lnSpc>
                <a:spcPct val="100000"/>
              </a:lnSpc>
              <a:spcBef>
                <a:spcPts val="0"/>
              </a:spcBef>
              <a:spcAft>
                <a:spcPts val="0"/>
              </a:spcAft>
              <a:buSzPts val="1600"/>
              <a:buFont typeface="Montserrat"/>
              <a:buChar char="○"/>
            </a:pPr>
            <a:r>
              <a:rPr lang="en" sz="1600" b="0">
                <a:latin typeface="Montserrat"/>
                <a:ea typeface="Montserrat"/>
                <a:cs typeface="Montserrat"/>
                <a:sym typeface="Montserrat"/>
              </a:rPr>
              <a:t>No one knows</a:t>
            </a:r>
            <a:endParaRPr sz="1600" b="0">
              <a:latin typeface="Montserrat"/>
              <a:ea typeface="Montserrat"/>
              <a:cs typeface="Montserrat"/>
              <a:sym typeface="Montserrat"/>
            </a:endParaRPr>
          </a:p>
          <a:p>
            <a:pPr marL="1371600" lvl="1" indent="-330200" algn="l" rtl="0">
              <a:lnSpc>
                <a:spcPct val="100000"/>
              </a:lnSpc>
              <a:spcBef>
                <a:spcPts val="0"/>
              </a:spcBef>
              <a:spcAft>
                <a:spcPts val="0"/>
              </a:spcAft>
              <a:buSzPts val="1600"/>
              <a:buFont typeface="Montserrat"/>
              <a:buChar char="○"/>
            </a:pPr>
            <a:r>
              <a:rPr lang="en" sz="1600" b="0">
                <a:latin typeface="Montserrat"/>
                <a:ea typeface="Montserrat"/>
                <a:cs typeface="Montserrat"/>
                <a:sym typeface="Montserrat"/>
              </a:rPr>
              <a:t>But the donors have a </a:t>
            </a:r>
            <a:r>
              <a:rPr lang="en" sz="1600">
                <a:latin typeface="Montserrat"/>
                <a:ea typeface="Montserrat"/>
                <a:cs typeface="Montserrat"/>
                <a:sym typeface="Montserrat"/>
              </a:rPr>
              <a:t>right to know</a:t>
            </a:r>
            <a:endParaRPr sz="16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260850" y="1682650"/>
            <a:ext cx="8622300" cy="157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800"/>
              <a:buNone/>
            </a:pPr>
            <a:r>
              <a:rPr lang="en"/>
              <a:t>Need of the </a:t>
            </a:r>
            <a:r>
              <a:rPr lang="en">
                <a:solidFill>
                  <a:schemeClr val="accent5"/>
                </a:solidFill>
              </a:rPr>
              <a:t>FUTURE. </a:t>
            </a:r>
            <a:endParaRPr/>
          </a:p>
          <a:p>
            <a:pPr marL="0" lvl="0" indent="0" algn="ctr" rtl="0">
              <a:lnSpc>
                <a:spcPct val="100000"/>
              </a:lnSpc>
              <a:spcBef>
                <a:spcPts val="1000"/>
              </a:spcBef>
              <a:spcAft>
                <a:spcPts val="1000"/>
              </a:spcAft>
              <a:buSzPts val="4800"/>
              <a:buNone/>
            </a:pPr>
            <a:r>
              <a:rPr lang="en" sz="2400" b="0"/>
              <a:t>Learn from the past.</a:t>
            </a:r>
            <a:endParaRPr sz="2400" b="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7"/>
          <p:cNvSpPr txBox="1">
            <a:spLocks noGrp="1"/>
          </p:cNvSpPr>
          <p:nvPr>
            <p:ph type="title"/>
          </p:nvPr>
        </p:nvSpPr>
        <p:spPr>
          <a:xfrm>
            <a:off x="182880" y="-99060"/>
            <a:ext cx="8636520" cy="4588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 sz="4500"/>
              <a:t>Presenting</a:t>
            </a:r>
            <a:r>
              <a:rPr lang="en"/>
              <a:t> </a:t>
            </a:r>
            <a:r>
              <a:rPr lang="en">
                <a:solidFill>
                  <a:schemeClr val="accent5"/>
                </a:solidFill>
              </a:rPr>
              <a:t>Funding Blocks Trust</a:t>
            </a:r>
            <a:endParaRPr>
              <a:solidFill>
                <a:schemeClr val="accent5"/>
              </a:solidFill>
            </a:endParaRPr>
          </a:p>
          <a:p>
            <a:pPr marL="0" lvl="0" indent="0" algn="l" rtl="0">
              <a:lnSpc>
                <a:spcPct val="100000"/>
              </a:lnSpc>
              <a:spcBef>
                <a:spcPts val="1000"/>
              </a:spcBef>
              <a:spcAft>
                <a:spcPts val="0"/>
              </a:spcAft>
              <a:buSzPts val="4800"/>
              <a:buNone/>
            </a:pPr>
            <a:r>
              <a:rPr lang="en" sz="2400" b="0">
                <a:solidFill>
                  <a:srgbClr val="D9D9D9"/>
                </a:solidFill>
              </a:rPr>
              <a:t>World’s first Decentralised Disaster Relief Funds</a:t>
            </a:r>
            <a:endParaRPr sz="2400" b="0">
              <a:solidFill>
                <a:srgbClr val="D9D9D9"/>
              </a:solidFill>
            </a:endParaRPr>
          </a:p>
          <a:p>
            <a:pPr marL="0" lvl="0" indent="0" algn="l" rtl="0">
              <a:lnSpc>
                <a:spcPct val="100000"/>
              </a:lnSpc>
              <a:spcBef>
                <a:spcPts val="1000"/>
              </a:spcBef>
              <a:spcAft>
                <a:spcPts val="0"/>
              </a:spcAft>
              <a:buSzPts val="4800"/>
              <a:buNone/>
            </a:pPr>
            <a:endParaRPr sz="2400" b="0">
              <a:solidFill>
                <a:srgbClr val="D9D9D9"/>
              </a:solidFill>
            </a:endParaRPr>
          </a:p>
          <a:p>
            <a:pPr marL="457200" lvl="0" indent="-393700" algn="l" rtl="0">
              <a:lnSpc>
                <a:spcPct val="100000"/>
              </a:lnSpc>
              <a:spcBef>
                <a:spcPts val="1000"/>
              </a:spcBef>
              <a:spcAft>
                <a:spcPts val="0"/>
              </a:spcAft>
              <a:buSzPts val="2600"/>
              <a:buFont typeface="Montserrat"/>
              <a:buChar char="●"/>
            </a:pPr>
            <a:r>
              <a:rPr lang="en" sz="2600">
                <a:latin typeface="Montserrat"/>
                <a:ea typeface="Montserrat"/>
                <a:cs typeface="Montserrat"/>
                <a:sym typeface="Montserrat"/>
              </a:rPr>
              <a:t>Transparent</a:t>
            </a:r>
            <a:endParaRPr sz="2600">
              <a:latin typeface="Montserrat"/>
              <a:ea typeface="Montserrat"/>
              <a:cs typeface="Montserrat"/>
              <a:sym typeface="Montserrat"/>
            </a:endParaRPr>
          </a:p>
          <a:p>
            <a:pPr marL="457200" lvl="0" indent="-393700" algn="l" rtl="0">
              <a:lnSpc>
                <a:spcPct val="100000"/>
              </a:lnSpc>
              <a:spcBef>
                <a:spcPts val="0"/>
              </a:spcBef>
              <a:spcAft>
                <a:spcPts val="0"/>
              </a:spcAft>
              <a:buSzPts val="2600"/>
              <a:buFont typeface="Montserrat"/>
              <a:buChar char="●"/>
            </a:pPr>
            <a:r>
              <a:rPr lang="en" sz="2600">
                <a:latin typeface="Montserrat"/>
                <a:ea typeface="Montserrat"/>
                <a:cs typeface="Montserrat"/>
                <a:sym typeface="Montserrat"/>
              </a:rPr>
              <a:t>Fast &amp; Simple</a:t>
            </a:r>
            <a:endParaRPr sz="2600">
              <a:latin typeface="Montserrat"/>
              <a:ea typeface="Montserrat"/>
              <a:cs typeface="Montserrat"/>
              <a:sym typeface="Montserrat"/>
            </a:endParaRPr>
          </a:p>
          <a:p>
            <a:pPr marL="457200" lvl="0" indent="-393700" algn="l" rtl="0">
              <a:lnSpc>
                <a:spcPct val="100000"/>
              </a:lnSpc>
              <a:spcBef>
                <a:spcPts val="0"/>
              </a:spcBef>
              <a:spcAft>
                <a:spcPts val="0"/>
              </a:spcAft>
              <a:buSzPts val="2600"/>
              <a:buFont typeface="Montserrat"/>
              <a:buChar char="●"/>
            </a:pPr>
            <a:r>
              <a:rPr lang="en" sz="2600">
                <a:latin typeface="Montserrat"/>
                <a:ea typeface="Montserrat"/>
                <a:cs typeface="Montserrat"/>
                <a:sym typeface="Montserrat"/>
              </a:rPr>
              <a:t>Decentralised fundraising</a:t>
            </a:r>
            <a:br>
              <a:rPr lang="en" sz="2600">
                <a:latin typeface="Montserrat"/>
                <a:ea typeface="Montserrat"/>
                <a:cs typeface="Montserrat"/>
                <a:sym typeface="Montserrat"/>
              </a:rPr>
            </a:br>
            <a:r>
              <a:rPr lang="en" sz="2600">
                <a:latin typeface="Montserrat"/>
                <a:ea typeface="Montserrat"/>
                <a:cs typeface="Montserrat"/>
                <a:sym typeface="Montserrat"/>
              </a:rPr>
              <a:t>So our project creates an “</a:t>
            </a:r>
            <a:r>
              <a:rPr lang="en" sz="2800" b="1"/>
              <a:t>Trustless Pre-Funding can Finally Save Lives”</a:t>
            </a:r>
            <a:br>
              <a:rPr lang="en" sz="2800" b="1"/>
            </a:br>
            <a:br>
              <a:rPr lang="en" sz="2600">
                <a:latin typeface="Montserrat"/>
                <a:ea typeface="Montserrat"/>
                <a:cs typeface="Montserrat"/>
                <a:sym typeface="Montserrat"/>
              </a:rPr>
            </a:br>
            <a:br>
              <a:rPr lang="en" sz="2600">
                <a:latin typeface="Montserrat"/>
                <a:ea typeface="Montserrat"/>
                <a:cs typeface="Montserrat"/>
                <a:sym typeface="Montserrat"/>
              </a:rPr>
            </a:br>
            <a:endParaRPr sz="26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8"/>
          <p:cNvSpPr txBox="1">
            <a:spLocks noGrp="1"/>
          </p:cNvSpPr>
          <p:nvPr>
            <p:ph type="title"/>
          </p:nvPr>
        </p:nvSpPr>
        <p:spPr>
          <a:xfrm>
            <a:off x="245750" y="538800"/>
            <a:ext cx="8494800" cy="406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
                <a:solidFill>
                  <a:schemeClr val="accent5"/>
                </a:solidFill>
              </a:rPr>
              <a:t>Features</a:t>
            </a:r>
            <a:endParaRPr sz="1800" b="0">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 sz="1800" b="0">
                <a:latin typeface="Montserrat"/>
                <a:ea typeface="Montserrat"/>
                <a:cs typeface="Montserrat"/>
                <a:sym typeface="Montserrat"/>
              </a:rPr>
              <a:t>Donors can raise fund before a calamity has occurred</a:t>
            </a:r>
            <a:endParaRPr sz="1800" b="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a:latin typeface="Montserrat"/>
                <a:ea typeface="Montserrat"/>
                <a:cs typeface="Montserrat"/>
                <a:sym typeface="Montserrat"/>
              </a:rPr>
              <a:t>Funds cannot be stolen</a:t>
            </a:r>
            <a:endParaRPr sz="1800" b="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a:latin typeface="Montserrat"/>
                <a:ea typeface="Montserrat"/>
                <a:cs typeface="Montserrat"/>
                <a:sym typeface="Montserrat"/>
              </a:rPr>
              <a:t>They cannot be withdrawn without any need</a:t>
            </a:r>
            <a:endParaRPr sz="1800" b="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a:latin typeface="Montserrat"/>
                <a:ea typeface="Montserrat"/>
                <a:cs typeface="Montserrat"/>
                <a:sym typeface="Montserrat"/>
              </a:rPr>
              <a:t>Total amount collected is always transparent</a:t>
            </a:r>
            <a:endParaRPr sz="1800" b="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a:latin typeface="Montserrat"/>
                <a:ea typeface="Montserrat"/>
                <a:cs typeface="Montserrat"/>
                <a:sym typeface="Montserrat"/>
              </a:rPr>
              <a:t>They get Certificate for donation as NFT</a:t>
            </a:r>
            <a:endParaRPr sz="1800" b="0">
              <a:latin typeface="Montserrat"/>
              <a:ea typeface="Montserrat"/>
              <a:cs typeface="Montserrat"/>
              <a:sym typeface="Montserrat"/>
            </a:endParaRPr>
          </a:p>
          <a:p>
            <a:pPr marL="0" lvl="0" indent="0" algn="l" rtl="0">
              <a:lnSpc>
                <a:spcPct val="100000"/>
              </a:lnSpc>
              <a:spcBef>
                <a:spcPts val="1000"/>
              </a:spcBef>
              <a:spcAft>
                <a:spcPts val="0"/>
              </a:spcAft>
              <a:buSzPts val="4800"/>
              <a:buNone/>
            </a:pPr>
            <a:endParaRPr sz="1800" b="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 sz="1800" b="0">
                <a:latin typeface="Montserrat"/>
                <a:ea typeface="Montserrat"/>
                <a:cs typeface="Montserrat"/>
                <a:sym typeface="Montserrat"/>
              </a:rPr>
              <a:t>The total time can be just a couple of minutes</a:t>
            </a:r>
            <a:endParaRPr sz="1800" b="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a:latin typeface="Montserrat"/>
                <a:ea typeface="Montserrat"/>
                <a:cs typeface="Montserrat"/>
                <a:sym typeface="Montserrat"/>
              </a:rPr>
              <a:t>Donors vote for the amount to be withdrawn</a:t>
            </a:r>
            <a:endParaRPr sz="1800" b="0">
              <a:latin typeface="Montserrat"/>
              <a:ea typeface="Montserrat"/>
              <a:cs typeface="Montserrat"/>
              <a:sym typeface="Montserrat"/>
            </a:endParaRPr>
          </a:p>
          <a:p>
            <a:pPr marL="914400" lvl="1" indent="-342900" algn="l" rtl="0">
              <a:lnSpc>
                <a:spcPct val="100000"/>
              </a:lnSpc>
              <a:spcBef>
                <a:spcPts val="0"/>
              </a:spcBef>
              <a:spcAft>
                <a:spcPts val="0"/>
              </a:spcAft>
              <a:buSzPts val="1800"/>
              <a:buFont typeface="Montserrat"/>
              <a:buChar char="○"/>
            </a:pPr>
            <a:r>
              <a:rPr lang="en" sz="1800" b="0">
                <a:latin typeface="Montserrat"/>
                <a:ea typeface="Montserrat"/>
                <a:cs typeface="Montserrat"/>
                <a:sym typeface="Montserrat"/>
              </a:rPr>
              <a:t>Amount withdrawn is fully transparent</a:t>
            </a:r>
            <a:endParaRPr sz="1800" b="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10</TotalTime>
  <Words>560</Words>
  <Application>Microsoft Office PowerPoint</Application>
  <PresentationFormat>On-screen Show (16:9)</PresentationFormat>
  <Paragraphs>100</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Raleway</vt:lpstr>
      <vt:lpstr>Arial</vt:lpstr>
      <vt:lpstr>Montserrat</vt:lpstr>
      <vt:lpstr>Lato</vt:lpstr>
      <vt:lpstr>Swiss</vt:lpstr>
      <vt:lpstr>Climate Fintech Funding Blocks App</vt:lpstr>
      <vt:lpstr>PROJECT OVERVIEW and Introduction      The Project Obective and intent is to make mainstream climate tech application to help make an impact on the earth. Leverage the latest  technology to track data and show your climate impact while expanding your business reach with local payment methods across all the countries of the world.By enabling Web3 wallet Connect Decentralized Funding App is the first of Defi kind decentralized donation app. It eliminates the majority of obstacles and risk factors that we face while Donating relief funds. It ensures transparency in a trustless environment, enabling rapid action to any disaster in the world.</vt:lpstr>
      <vt:lpstr>Japan Earthquake  and  Tsunami </vt:lpstr>
      <vt:lpstr>PowerPoint Presentation</vt:lpstr>
      <vt:lpstr>Is it the amount that is lagging or  Time? </vt:lpstr>
      <vt:lpstr>Where’s the Problem?  People donate less No trust on the organisations They don’t get anything in return  Sometimes It takes weeks to raise the minimum amount needed Average person gets aware in around 24 hours Spreading awareness consumes majority of time Some people are ready to contribute but don’t have funds on time.  What if they raised 100k but only used 80k? No one knows But the donors have a right to know</vt:lpstr>
      <vt:lpstr>Need of the FUTURE.  Learn from the past.</vt:lpstr>
      <vt:lpstr>Presenting Funding Blocks Trust World’s first Decentralised Disaster Relief Funds  Transparent Fast &amp; Simple Decentralised fundraising So our project creates an “Trustless Pre-Funding can Finally Save Lives”   </vt:lpstr>
      <vt:lpstr>Features Donors can raise fund before a calamity has occurred Funds cannot be stolen They cannot be withdrawn without any need Total amount collected is always transparent They get Certificate for donation as NFT  The total time can be just a couple of minutes Donors vote for the amount to be withdrawn Amount withdrawn is fully transparent</vt:lpstr>
      <vt:lpstr>How it works?</vt:lpstr>
      <vt:lpstr>Automated Funds Transfer  Donors vote for the amount to be withdrawn  The voting process continues until 25% of the total donors have voted or 50% have report it If ≥  50% donors have reported, the Funding Block is canceled Else, the funds are transferred to the organisation.</vt:lpstr>
      <vt:lpstr>PowerPoint Presentation</vt:lpstr>
      <vt:lpstr>Use-Cases Natural Disasters Wildfires Tsunamis Earthquakes Cyclones Floods Tornados Terror Attacks </vt:lpstr>
      <vt:lpstr>Technology Stack  Java Script  Python  CSS HTML Google Maps API Google Translate API REACT JS Machine Learning</vt:lpstr>
      <vt:lpstr>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Fintech Funding Blocks App</dc:title>
  <dc:creator>Prabhakar</dc:creator>
  <cp:lastModifiedBy>kiran kumar</cp:lastModifiedBy>
  <cp:revision>3</cp:revision>
  <dcterms:modified xsi:type="dcterms:W3CDTF">2022-12-06T11:04:32Z</dcterms:modified>
</cp:coreProperties>
</file>